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HK Grotesk Light" charset="1" panose="00000400000000000000"/>
      <p:regular r:id="rId32"/>
    </p:embeddedFont>
    <p:embeddedFont>
      <p:font typeface="HK Grotesk Bold" charset="1" panose="00000800000000000000"/>
      <p:regular r:id="rId33"/>
    </p:embeddedFont>
    <p:embeddedFont>
      <p:font typeface="Carollo Playscript" charset="1" panose="00000000000000000000"/>
      <p:regular r:id="rId34"/>
    </p:embeddedFont>
    <p:embeddedFont>
      <p:font typeface="Canva Sans Bold" charset="1" panose="020B0803030501040103"/>
      <p:regular r:id="rId35"/>
    </p:embeddedFont>
    <p:embeddedFont>
      <p:font typeface="Canva Sans" charset="1" panose="020B0503030501040103"/>
      <p:regular r:id="rId36"/>
    </p:embeddedFont>
    <p:embeddedFont>
      <p:font typeface="HK Grotesk" charset="1" panose="000005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1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9.png" Type="http://schemas.openxmlformats.org/officeDocument/2006/relationships/image"/><Relationship Id="rId4" Target="../media/image9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Relationship Id="rId6" Target="../media/image8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Relationship Id="rId4" Target="../media/image87.svg" Type="http://schemas.openxmlformats.org/officeDocument/2006/relationships/image"/><Relationship Id="rId5" Target="../media/image88.png" Type="http://schemas.openxmlformats.org/officeDocument/2006/relationships/image"/><Relationship Id="rId6" Target="../media/image89.svg" Type="http://schemas.openxmlformats.org/officeDocument/2006/relationships/image"/><Relationship Id="rId7" Target="../media/image90.png" Type="http://schemas.openxmlformats.org/officeDocument/2006/relationships/image"/><Relationship Id="rId8" Target="../media/image9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9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1.jpeg" Type="http://schemas.openxmlformats.org/officeDocument/2006/relationships/image"/><Relationship Id="rId5" Target="../media/image102.jpeg" Type="http://schemas.openxmlformats.org/officeDocument/2006/relationships/image"/><Relationship Id="rId6" Target="../media/image10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05.svg" Type="http://schemas.openxmlformats.org/officeDocument/2006/relationships/image"/><Relationship Id="rId4" Target="../media/image10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763614" cy="10287000"/>
            <a:chOff x="0" y="0"/>
            <a:chExt cx="17813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1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1363">
                  <a:moveTo>
                    <a:pt x="0" y="0"/>
                  </a:moveTo>
                  <a:lnTo>
                    <a:pt x="1781363" y="0"/>
                  </a:lnTo>
                  <a:lnTo>
                    <a:pt x="1781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A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8136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13096" y="0"/>
            <a:ext cx="374904" cy="10287000"/>
            <a:chOff x="0" y="0"/>
            <a:chExt cx="9874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8740">
                  <a:moveTo>
                    <a:pt x="0" y="0"/>
                  </a:moveTo>
                  <a:lnTo>
                    <a:pt x="98740" y="0"/>
                  </a:lnTo>
                  <a:lnTo>
                    <a:pt x="987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4B7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874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001" y="397600"/>
            <a:ext cx="5988042" cy="9485749"/>
            <a:chOff x="0" y="0"/>
            <a:chExt cx="7984056" cy="12647665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7984056" cy="4093643"/>
            </a:xfrm>
            <a:custGeom>
              <a:avLst/>
              <a:gdLst/>
              <a:ahLst/>
              <a:cxnLst/>
              <a:rect r="r" b="b" t="t" l="l"/>
              <a:pathLst>
                <a:path h="4093643" w="7984056">
                  <a:moveTo>
                    <a:pt x="7984056" y="0"/>
                  </a:moveTo>
                  <a:lnTo>
                    <a:pt x="0" y="0"/>
                  </a:lnTo>
                  <a:lnTo>
                    <a:pt x="0" y="4093643"/>
                  </a:lnTo>
                  <a:lnTo>
                    <a:pt x="7984056" y="4093643"/>
                  </a:lnTo>
                  <a:lnTo>
                    <a:pt x="798405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0" y="8554022"/>
              <a:ext cx="7984056" cy="4093643"/>
            </a:xfrm>
            <a:custGeom>
              <a:avLst/>
              <a:gdLst/>
              <a:ahLst/>
              <a:cxnLst/>
              <a:rect r="r" b="b" t="t" l="l"/>
              <a:pathLst>
                <a:path h="4093643" w="7984056">
                  <a:moveTo>
                    <a:pt x="7984056" y="0"/>
                  </a:moveTo>
                  <a:lnTo>
                    <a:pt x="0" y="0"/>
                  </a:lnTo>
                  <a:lnTo>
                    <a:pt x="0" y="4093643"/>
                  </a:lnTo>
                  <a:lnTo>
                    <a:pt x="7984056" y="4093643"/>
                  </a:lnTo>
                  <a:lnTo>
                    <a:pt x="798405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0" y="4277011"/>
              <a:ext cx="7984056" cy="4093643"/>
            </a:xfrm>
            <a:custGeom>
              <a:avLst/>
              <a:gdLst/>
              <a:ahLst/>
              <a:cxnLst/>
              <a:rect r="r" b="b" t="t" l="l"/>
              <a:pathLst>
                <a:path h="4093643" w="7984056">
                  <a:moveTo>
                    <a:pt x="7984056" y="0"/>
                  </a:moveTo>
                  <a:lnTo>
                    <a:pt x="0" y="0"/>
                  </a:lnTo>
                  <a:lnTo>
                    <a:pt x="0" y="4093643"/>
                  </a:lnTo>
                  <a:lnTo>
                    <a:pt x="7984056" y="4093643"/>
                  </a:lnTo>
                  <a:lnTo>
                    <a:pt x="798405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1293836"/>
            <a:ext cx="7728521" cy="7699327"/>
            <a:chOff x="0" y="0"/>
            <a:chExt cx="3698240" cy="36842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270" y="-5080"/>
              <a:ext cx="3766820" cy="3716020"/>
            </a:xfrm>
            <a:custGeom>
              <a:avLst/>
              <a:gdLst/>
              <a:ahLst/>
              <a:cxnLst/>
              <a:rect r="r" b="b" t="t" l="l"/>
              <a:pathLst>
                <a:path h="3716020" w="3766820">
                  <a:moveTo>
                    <a:pt x="2413000" y="3234690"/>
                  </a:moveTo>
                  <a:cubicBezTo>
                    <a:pt x="2348230" y="3525520"/>
                    <a:pt x="2077720" y="3716020"/>
                    <a:pt x="1767840" y="3686810"/>
                  </a:cubicBezTo>
                  <a:cubicBezTo>
                    <a:pt x="1490980" y="3661410"/>
                    <a:pt x="1259840" y="3416300"/>
                    <a:pt x="1250950" y="3133090"/>
                  </a:cubicBezTo>
                  <a:cubicBezTo>
                    <a:pt x="1247140" y="2978150"/>
                    <a:pt x="1212850" y="2834640"/>
                    <a:pt x="1117600" y="2710180"/>
                  </a:cubicBezTo>
                  <a:cubicBezTo>
                    <a:pt x="988060" y="2540000"/>
                    <a:pt x="814070" y="2453640"/>
                    <a:pt x="599440" y="2448560"/>
                  </a:cubicBezTo>
                  <a:cubicBezTo>
                    <a:pt x="312420" y="2440940"/>
                    <a:pt x="92710" y="2269490"/>
                    <a:pt x="21590" y="1993900"/>
                  </a:cubicBezTo>
                  <a:cubicBezTo>
                    <a:pt x="10160" y="1949450"/>
                    <a:pt x="7620" y="1902460"/>
                    <a:pt x="1270" y="1856740"/>
                  </a:cubicBezTo>
                  <a:cubicBezTo>
                    <a:pt x="5080" y="1536700"/>
                    <a:pt x="261620" y="1272540"/>
                    <a:pt x="576580" y="1267460"/>
                  </a:cubicBezTo>
                  <a:cubicBezTo>
                    <a:pt x="891540" y="1262380"/>
                    <a:pt x="1176020" y="1515110"/>
                    <a:pt x="1186180" y="1844040"/>
                  </a:cubicBezTo>
                  <a:cubicBezTo>
                    <a:pt x="1196340" y="2172970"/>
                    <a:pt x="1353820" y="2381250"/>
                    <a:pt x="1635760" y="2476500"/>
                  </a:cubicBezTo>
                  <a:cubicBezTo>
                    <a:pt x="1704340" y="2499360"/>
                    <a:pt x="1780540" y="2505710"/>
                    <a:pt x="1852930" y="2509520"/>
                  </a:cubicBezTo>
                  <a:cubicBezTo>
                    <a:pt x="2231390" y="2527300"/>
                    <a:pt x="2494280" y="2866390"/>
                    <a:pt x="2413000" y="3234690"/>
                  </a:cubicBezTo>
                  <a:close/>
                  <a:moveTo>
                    <a:pt x="1870710" y="1186180"/>
                  </a:moveTo>
                  <a:cubicBezTo>
                    <a:pt x="2085340" y="1191260"/>
                    <a:pt x="2259330" y="1277620"/>
                    <a:pt x="2390140" y="1447800"/>
                  </a:cubicBezTo>
                  <a:cubicBezTo>
                    <a:pt x="2484120" y="1572260"/>
                    <a:pt x="2518410" y="1715770"/>
                    <a:pt x="2523490" y="1870710"/>
                  </a:cubicBezTo>
                  <a:cubicBezTo>
                    <a:pt x="2532380" y="2153920"/>
                    <a:pt x="2763520" y="2399030"/>
                    <a:pt x="3039110" y="2424430"/>
                  </a:cubicBezTo>
                  <a:cubicBezTo>
                    <a:pt x="3348990" y="2453640"/>
                    <a:pt x="3619500" y="2263140"/>
                    <a:pt x="3684270" y="1972310"/>
                  </a:cubicBezTo>
                  <a:cubicBezTo>
                    <a:pt x="3766820" y="1604010"/>
                    <a:pt x="3502660" y="1264920"/>
                    <a:pt x="3125470" y="1247140"/>
                  </a:cubicBezTo>
                  <a:cubicBezTo>
                    <a:pt x="3051810" y="1243330"/>
                    <a:pt x="2975610" y="1236980"/>
                    <a:pt x="2907030" y="1214120"/>
                  </a:cubicBezTo>
                  <a:cubicBezTo>
                    <a:pt x="2625090" y="1118870"/>
                    <a:pt x="2468880" y="910590"/>
                    <a:pt x="2458720" y="581660"/>
                  </a:cubicBezTo>
                  <a:cubicBezTo>
                    <a:pt x="2448560" y="252730"/>
                    <a:pt x="2181860" y="0"/>
                    <a:pt x="1847850" y="5080"/>
                  </a:cubicBezTo>
                  <a:cubicBezTo>
                    <a:pt x="1534160" y="10160"/>
                    <a:pt x="1277620" y="275590"/>
                    <a:pt x="1272540" y="594360"/>
                  </a:cubicBezTo>
                  <a:cubicBezTo>
                    <a:pt x="1280160" y="640080"/>
                    <a:pt x="1281430" y="687070"/>
                    <a:pt x="1292860" y="731520"/>
                  </a:cubicBezTo>
                  <a:cubicBezTo>
                    <a:pt x="1363980" y="1007110"/>
                    <a:pt x="1583690" y="1178560"/>
                    <a:pt x="1870710" y="1186180"/>
                  </a:cubicBezTo>
                  <a:close/>
                  <a:moveTo>
                    <a:pt x="3125470" y="2509520"/>
                  </a:moveTo>
                  <a:cubicBezTo>
                    <a:pt x="3051810" y="2505710"/>
                    <a:pt x="2975610" y="2499360"/>
                    <a:pt x="2907030" y="2476500"/>
                  </a:cubicBezTo>
                  <a:cubicBezTo>
                    <a:pt x="2625090" y="2381250"/>
                    <a:pt x="2468880" y="2172970"/>
                    <a:pt x="2458720" y="1844040"/>
                  </a:cubicBezTo>
                  <a:cubicBezTo>
                    <a:pt x="2452370" y="1634490"/>
                    <a:pt x="2341880" y="1455420"/>
                    <a:pt x="2175510" y="1355090"/>
                  </a:cubicBezTo>
                  <a:cubicBezTo>
                    <a:pt x="2085340" y="1292860"/>
                    <a:pt x="1974850" y="1253490"/>
                    <a:pt x="1852930" y="1247140"/>
                  </a:cubicBezTo>
                  <a:cubicBezTo>
                    <a:pt x="1780540" y="1243330"/>
                    <a:pt x="1704340" y="1236980"/>
                    <a:pt x="1635760" y="1214120"/>
                  </a:cubicBezTo>
                  <a:cubicBezTo>
                    <a:pt x="1353820" y="1118870"/>
                    <a:pt x="1196340" y="910590"/>
                    <a:pt x="1186180" y="581660"/>
                  </a:cubicBezTo>
                  <a:cubicBezTo>
                    <a:pt x="1176020" y="252730"/>
                    <a:pt x="891540" y="0"/>
                    <a:pt x="576580" y="5080"/>
                  </a:cubicBezTo>
                  <a:cubicBezTo>
                    <a:pt x="261620" y="10160"/>
                    <a:pt x="5080" y="275590"/>
                    <a:pt x="1270" y="594360"/>
                  </a:cubicBezTo>
                  <a:cubicBezTo>
                    <a:pt x="7620" y="640080"/>
                    <a:pt x="10160" y="687070"/>
                    <a:pt x="21590" y="731520"/>
                  </a:cubicBezTo>
                  <a:cubicBezTo>
                    <a:pt x="92710" y="1007110"/>
                    <a:pt x="312420" y="1178560"/>
                    <a:pt x="599440" y="1186180"/>
                  </a:cubicBezTo>
                  <a:cubicBezTo>
                    <a:pt x="814070" y="1191260"/>
                    <a:pt x="988060" y="1277620"/>
                    <a:pt x="1117600" y="1447800"/>
                  </a:cubicBezTo>
                  <a:cubicBezTo>
                    <a:pt x="1212850" y="1572260"/>
                    <a:pt x="1247140" y="1715770"/>
                    <a:pt x="1250950" y="1870710"/>
                  </a:cubicBezTo>
                  <a:cubicBezTo>
                    <a:pt x="1257300" y="2068830"/>
                    <a:pt x="1372870" y="2249170"/>
                    <a:pt x="1536700" y="2346960"/>
                  </a:cubicBezTo>
                  <a:cubicBezTo>
                    <a:pt x="1630680" y="2409190"/>
                    <a:pt x="1743710" y="2444750"/>
                    <a:pt x="1870710" y="2448560"/>
                  </a:cubicBezTo>
                  <a:cubicBezTo>
                    <a:pt x="2085340" y="2453640"/>
                    <a:pt x="2259330" y="2540000"/>
                    <a:pt x="2390140" y="2710180"/>
                  </a:cubicBezTo>
                  <a:cubicBezTo>
                    <a:pt x="2484120" y="2834640"/>
                    <a:pt x="2518410" y="2978150"/>
                    <a:pt x="2523490" y="3133090"/>
                  </a:cubicBezTo>
                  <a:cubicBezTo>
                    <a:pt x="2532380" y="3416300"/>
                    <a:pt x="2763520" y="3661410"/>
                    <a:pt x="3039110" y="3686810"/>
                  </a:cubicBezTo>
                  <a:cubicBezTo>
                    <a:pt x="3348990" y="3716020"/>
                    <a:pt x="3619500" y="3525520"/>
                    <a:pt x="3684270" y="3234690"/>
                  </a:cubicBezTo>
                  <a:cubicBezTo>
                    <a:pt x="3766820" y="2866390"/>
                    <a:pt x="3502660" y="2527300"/>
                    <a:pt x="3125470" y="2509520"/>
                  </a:cubicBezTo>
                  <a:close/>
                  <a:moveTo>
                    <a:pt x="3100070" y="1186180"/>
                  </a:moveTo>
                  <a:cubicBezTo>
                    <a:pt x="3101340" y="1186180"/>
                    <a:pt x="3101340" y="1186180"/>
                    <a:pt x="3102610" y="1186180"/>
                  </a:cubicBezTo>
                  <a:cubicBezTo>
                    <a:pt x="3429000" y="1182370"/>
                    <a:pt x="3690620" y="913130"/>
                    <a:pt x="3686810" y="586740"/>
                  </a:cubicBezTo>
                  <a:cubicBezTo>
                    <a:pt x="3684270" y="265430"/>
                    <a:pt x="3416300" y="3810"/>
                    <a:pt x="3091180" y="5080"/>
                  </a:cubicBezTo>
                  <a:cubicBezTo>
                    <a:pt x="2768600" y="7620"/>
                    <a:pt x="2503170" y="269240"/>
                    <a:pt x="2504440" y="595630"/>
                  </a:cubicBezTo>
                  <a:cubicBezTo>
                    <a:pt x="2505710" y="922020"/>
                    <a:pt x="2776220" y="1189990"/>
                    <a:pt x="3100070" y="1186180"/>
                  </a:cubicBezTo>
                  <a:close/>
                  <a:moveTo>
                    <a:pt x="588010" y="2509520"/>
                  </a:moveTo>
                  <a:cubicBezTo>
                    <a:pt x="265430" y="2510790"/>
                    <a:pt x="0" y="2771140"/>
                    <a:pt x="1270" y="3098800"/>
                  </a:cubicBezTo>
                  <a:cubicBezTo>
                    <a:pt x="2540" y="3426460"/>
                    <a:pt x="271780" y="3693160"/>
                    <a:pt x="596900" y="3690620"/>
                  </a:cubicBezTo>
                  <a:cubicBezTo>
                    <a:pt x="924560" y="3686810"/>
                    <a:pt x="1187450" y="3418840"/>
                    <a:pt x="1183640" y="3091180"/>
                  </a:cubicBezTo>
                  <a:cubicBezTo>
                    <a:pt x="1181100" y="2768600"/>
                    <a:pt x="913130" y="2506980"/>
                    <a:pt x="588010" y="2509520"/>
                  </a:cubicBezTo>
                  <a:close/>
                </a:path>
              </a:pathLst>
            </a:custGeom>
            <a:blipFill>
              <a:blip r:embed="rId4"/>
              <a:stretch>
                <a:fillRect l="-24792" t="0" r="-24792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05463" y="1028700"/>
            <a:ext cx="6813985" cy="5296019"/>
            <a:chOff x="0" y="0"/>
            <a:chExt cx="9085313" cy="706135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4177400"/>
              <a:ext cx="9085313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This presentation provides an in-depth </a:t>
              </a:r>
              <a:r>
                <a:rPr lang="en-US" b="true" sz="2499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analysis of the Nykaa brand website</a:t>
              </a:r>
              <a:r>
                <a:rPr lang="en-US" sz="24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highlighting user engagement, traffic sources, and overall performance metrics to inform strategic improvements.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5725"/>
              <a:ext cx="9085313" cy="3473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119"/>
                </a:lnSpc>
              </a:pPr>
              <a:r>
                <a:rPr lang="en-US" sz="9199">
                  <a:solidFill>
                    <a:srgbClr val="000000"/>
                  </a:solidFill>
                  <a:latin typeface="Carollo Playscript"/>
                  <a:ea typeface="Carollo Playscript"/>
                  <a:cs typeface="Carollo Playscript"/>
                  <a:sym typeface="Carollo Playscript"/>
                </a:rPr>
                <a:t>Data Analysis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705463" y="8876030"/>
            <a:ext cx="754585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JUNE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46180" y="0"/>
            <a:ext cx="11041820" cy="10287000"/>
            <a:chOff x="0" y="0"/>
            <a:chExt cx="290813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813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08134">
                  <a:moveTo>
                    <a:pt x="0" y="0"/>
                  </a:moveTo>
                  <a:lnTo>
                    <a:pt x="2908134" y="0"/>
                  </a:lnTo>
                  <a:lnTo>
                    <a:pt x="29081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90813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13096" y="0"/>
            <a:ext cx="374904" cy="10287000"/>
            <a:chOff x="0" y="0"/>
            <a:chExt cx="9874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8740">
                  <a:moveTo>
                    <a:pt x="0" y="0"/>
                  </a:moveTo>
                  <a:lnTo>
                    <a:pt x="98740" y="0"/>
                  </a:lnTo>
                  <a:lnTo>
                    <a:pt x="987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4B7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874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660908" y="8749333"/>
            <a:ext cx="7461682" cy="1251282"/>
            <a:chOff x="0" y="0"/>
            <a:chExt cx="9948909" cy="1668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46581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694984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60908" y="403059"/>
            <a:ext cx="7461682" cy="1251282"/>
            <a:chOff x="0" y="0"/>
            <a:chExt cx="9948909" cy="16683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46581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694984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446705" y="2698088"/>
            <a:ext cx="6851296" cy="4679440"/>
            <a:chOff x="0" y="0"/>
            <a:chExt cx="9135061" cy="623925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068064"/>
              <a:ext cx="9135061" cy="3171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84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Increased user engagement on site</a:t>
              </a:r>
            </a:p>
            <a:p>
              <a:pPr algn="l" marL="518160" indent="-259080" lvl="1">
                <a:lnSpc>
                  <a:spcPts val="384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Effective marketing strategies implemented</a:t>
              </a:r>
            </a:p>
            <a:p>
              <a:pPr algn="l" marL="518160" indent="-259080" lvl="1">
                <a:lnSpc>
                  <a:spcPts val="384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Enhanced product offerings attracting customers</a:t>
              </a:r>
            </a:p>
            <a:p>
              <a:pPr algn="l" marL="518160" indent="-259080" lvl="1">
                <a:lnSpc>
                  <a:spcPts val="384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Positive reviews boosting brand reputation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9085313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recent analysis shows a </a:t>
              </a:r>
              <a:r>
                <a:rPr lang="en-US" b="true" sz="2499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significant increase</a:t>
              </a:r>
              <a:r>
                <a:rPr lang="en-US" sz="24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in monthly active users on the Nykaa brand website, reflecting the growing interest in online shopping for beauty products.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246180" y="0"/>
            <a:ext cx="11041820" cy="10287000"/>
            <a:chOff x="0" y="0"/>
            <a:chExt cx="2908134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0813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08134">
                  <a:moveTo>
                    <a:pt x="0" y="0"/>
                  </a:moveTo>
                  <a:lnTo>
                    <a:pt x="2908134" y="0"/>
                  </a:lnTo>
                  <a:lnTo>
                    <a:pt x="29081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90813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0" y="3448032"/>
            <a:ext cx="7246180" cy="267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6"/>
              </a:lnSpc>
            </a:pPr>
            <a:r>
              <a:rPr lang="en-US" sz="771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</a:t>
            </a:r>
            <a:r>
              <a:rPr lang="en-US" b="true" sz="77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STATEMENT</a:t>
            </a:r>
          </a:p>
        </p:txBody>
      </p:sp>
      <p:sp>
        <p:nvSpPr>
          <p:cNvPr name="AutoShape 23" id="23"/>
          <p:cNvSpPr/>
          <p:nvPr/>
        </p:nvSpPr>
        <p:spPr>
          <a:xfrm>
            <a:off x="353555" y="611917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7339906" y="2257553"/>
            <a:ext cx="10854368" cy="570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36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Analyze Nykaa's complete personal care product catalog—including skin care, hair care, body care, baby care, and makeup—by identifying top-performing sub-categories within each category, understanding price and rating distributions, evaluating brand dominance, detecting high-demand and fast-selling products, and determining the most reviewed and top-rated items.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9887" y="2643267"/>
            <a:ext cx="11239413" cy="5495237"/>
          </a:xfrm>
          <a:custGeom>
            <a:avLst/>
            <a:gdLst/>
            <a:ahLst/>
            <a:cxnLst/>
            <a:rect r="r" b="b" t="t" l="l"/>
            <a:pathLst>
              <a:path h="5495237" w="11239413">
                <a:moveTo>
                  <a:pt x="0" y="0"/>
                </a:moveTo>
                <a:lnTo>
                  <a:pt x="11239413" y="0"/>
                </a:lnTo>
                <a:lnTo>
                  <a:pt x="11239413" y="5495237"/>
                </a:lnTo>
                <a:lnTo>
                  <a:pt x="0" y="549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85" r="-2934" b="-11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225" y="5143500"/>
            <a:ext cx="5530662" cy="3972648"/>
          </a:xfrm>
          <a:custGeom>
            <a:avLst/>
            <a:gdLst/>
            <a:ahLst/>
            <a:cxnLst/>
            <a:rect r="r" b="b" t="t" l="l"/>
            <a:pathLst>
              <a:path h="3972648" w="5530662">
                <a:moveTo>
                  <a:pt x="0" y="0"/>
                </a:moveTo>
                <a:lnTo>
                  <a:pt x="5530662" y="0"/>
                </a:lnTo>
                <a:lnTo>
                  <a:pt x="5530662" y="3972648"/>
                </a:lnTo>
                <a:lnTo>
                  <a:pt x="0" y="3972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8" t="0" r="-1658" b="-37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92996" y="-700603"/>
            <a:ext cx="6223659" cy="6167080"/>
          </a:xfrm>
          <a:custGeom>
            <a:avLst/>
            <a:gdLst/>
            <a:ahLst/>
            <a:cxnLst/>
            <a:rect r="r" b="b" t="t" l="l"/>
            <a:pathLst>
              <a:path h="6167080" w="6223659">
                <a:moveTo>
                  <a:pt x="0" y="0"/>
                </a:moveTo>
                <a:lnTo>
                  <a:pt x="6223658" y="0"/>
                </a:lnTo>
                <a:lnTo>
                  <a:pt x="6223658" y="6167080"/>
                </a:lnTo>
                <a:lnTo>
                  <a:pt x="0" y="6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027" y="962025"/>
            <a:ext cx="15835432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</a:t>
            </a: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 PRICES DISTRIBUTED ACROSS DIFFERENT SUB-CATEGORIES?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027" y="2586117"/>
            <a:ext cx="5795014" cy="570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other sub-categories are price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under ₹1,000, indicating affordability across general product lines.</a:t>
            </a: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3780"/>
              </a:lnSpc>
            </a:pP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Sub-categories like Balm, Bar, Lip Balm, Kajal, Soap, and Toner have relatively low average MRPs, generally under ₹500.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24392" y="0"/>
            <a:ext cx="5163608" cy="4281100"/>
          </a:xfrm>
          <a:custGeom>
            <a:avLst/>
            <a:gdLst/>
            <a:ahLst/>
            <a:cxnLst/>
            <a:rect r="r" b="b" t="t" l="l"/>
            <a:pathLst>
              <a:path h="4281100" w="5163608">
                <a:moveTo>
                  <a:pt x="0" y="0"/>
                </a:moveTo>
                <a:lnTo>
                  <a:pt x="5163608" y="0"/>
                </a:lnTo>
                <a:lnTo>
                  <a:pt x="5163608" y="4281100"/>
                </a:lnTo>
                <a:lnTo>
                  <a:pt x="0" y="428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3706557"/>
            <a:ext cx="11301259" cy="5551743"/>
          </a:xfrm>
          <a:custGeom>
            <a:avLst/>
            <a:gdLst/>
            <a:ahLst/>
            <a:cxnLst/>
            <a:rect r="r" b="b" t="t" l="l"/>
            <a:pathLst>
              <a:path h="5551743" w="11301259">
                <a:moveTo>
                  <a:pt x="0" y="0"/>
                </a:moveTo>
                <a:lnTo>
                  <a:pt x="11301259" y="0"/>
                </a:lnTo>
                <a:lnTo>
                  <a:pt x="11301259" y="5551743"/>
                </a:lnTo>
                <a:lnTo>
                  <a:pt x="0" y="5551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43500"/>
            <a:ext cx="4942048" cy="5111577"/>
          </a:xfrm>
          <a:custGeom>
            <a:avLst/>
            <a:gdLst/>
            <a:ahLst/>
            <a:cxnLst/>
            <a:rect r="r" b="b" t="t" l="l"/>
            <a:pathLst>
              <a:path h="5111577" w="4942048">
                <a:moveTo>
                  <a:pt x="0" y="0"/>
                </a:moveTo>
                <a:lnTo>
                  <a:pt x="4942048" y="0"/>
                </a:lnTo>
                <a:lnTo>
                  <a:pt x="4942048" y="5111577"/>
                </a:lnTo>
                <a:lnTo>
                  <a:pt x="0" y="5111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525507"/>
            <a:ext cx="541892" cy="1732793"/>
          </a:xfrm>
          <a:custGeom>
            <a:avLst/>
            <a:gdLst/>
            <a:ahLst/>
            <a:cxnLst/>
            <a:rect r="r" b="b" t="t" l="l"/>
            <a:pathLst>
              <a:path h="1732793" w="541892">
                <a:moveTo>
                  <a:pt x="0" y="0"/>
                </a:moveTo>
                <a:lnTo>
                  <a:pt x="541892" y="0"/>
                </a:lnTo>
                <a:lnTo>
                  <a:pt x="541892" y="1732793"/>
                </a:lnTo>
                <a:lnTo>
                  <a:pt x="0" y="173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9175" y="7525507"/>
            <a:ext cx="930696" cy="1753023"/>
          </a:xfrm>
          <a:custGeom>
            <a:avLst/>
            <a:gdLst/>
            <a:ahLst/>
            <a:cxnLst/>
            <a:rect r="r" b="b" t="t" l="l"/>
            <a:pathLst>
              <a:path h="1753023" w="930696">
                <a:moveTo>
                  <a:pt x="0" y="0"/>
                </a:moveTo>
                <a:lnTo>
                  <a:pt x="930696" y="0"/>
                </a:lnTo>
                <a:lnTo>
                  <a:pt x="930696" y="1753023"/>
                </a:lnTo>
                <a:lnTo>
                  <a:pt x="0" y="175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59061" y="396338"/>
            <a:ext cx="3100239" cy="3192212"/>
          </a:xfrm>
          <a:custGeom>
            <a:avLst/>
            <a:gdLst/>
            <a:ahLst/>
            <a:cxnLst/>
            <a:rect r="r" b="b" t="t" l="l"/>
            <a:pathLst>
              <a:path h="3192212" w="3100239">
                <a:moveTo>
                  <a:pt x="0" y="0"/>
                </a:moveTo>
                <a:lnTo>
                  <a:pt x="3100239" y="0"/>
                </a:lnTo>
                <a:lnTo>
                  <a:pt x="3100239" y="3192211"/>
                </a:lnTo>
                <a:lnTo>
                  <a:pt x="0" y="3192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60846" y="7525507"/>
            <a:ext cx="1498664" cy="1894862"/>
          </a:xfrm>
          <a:custGeom>
            <a:avLst/>
            <a:gdLst/>
            <a:ahLst/>
            <a:cxnLst/>
            <a:rect r="r" b="b" t="t" l="l"/>
            <a:pathLst>
              <a:path h="1894862" w="1498664">
                <a:moveTo>
                  <a:pt x="0" y="0"/>
                </a:moveTo>
                <a:lnTo>
                  <a:pt x="1498664" y="0"/>
                </a:lnTo>
                <a:lnTo>
                  <a:pt x="1498664" y="1894863"/>
                </a:lnTo>
                <a:lnTo>
                  <a:pt x="0" y="18948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9620" y="962025"/>
            <a:ext cx="12780407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ARE THE TOP 10 MOST EXPENSIVE PRODUCTS?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20" y="1935293"/>
            <a:ext cx="1278040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Skincare an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hair care dominate the luxury product segment.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620" y="2993222"/>
            <a:ext cx="12780407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Bran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ds like L'Occitane, Milagro are positioned in the high-end/luxury market.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9620" y="4454992"/>
            <a:ext cx="5568421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prices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are often associated with serums, oils, and specialized treatments.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6254" y="1926193"/>
            <a:ext cx="5933046" cy="7332107"/>
          </a:xfrm>
          <a:custGeom>
            <a:avLst/>
            <a:gdLst/>
            <a:ahLst/>
            <a:cxnLst/>
            <a:rect r="r" b="b" t="t" l="l"/>
            <a:pathLst>
              <a:path h="7332107" w="5933046">
                <a:moveTo>
                  <a:pt x="0" y="0"/>
                </a:moveTo>
                <a:lnTo>
                  <a:pt x="5933046" y="0"/>
                </a:lnTo>
                <a:lnTo>
                  <a:pt x="5933046" y="7332107"/>
                </a:lnTo>
                <a:lnTo>
                  <a:pt x="0" y="7332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26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39106" y="-1023024"/>
            <a:ext cx="1783048" cy="2949217"/>
          </a:xfrm>
          <a:custGeom>
            <a:avLst/>
            <a:gdLst/>
            <a:ahLst/>
            <a:cxnLst/>
            <a:rect r="r" b="b" t="t" l="l"/>
            <a:pathLst>
              <a:path h="2949217" w="1783048">
                <a:moveTo>
                  <a:pt x="0" y="0"/>
                </a:moveTo>
                <a:lnTo>
                  <a:pt x="1783048" y="0"/>
                </a:lnTo>
                <a:lnTo>
                  <a:pt x="1783048" y="2949217"/>
                </a:lnTo>
                <a:lnTo>
                  <a:pt x="0" y="2949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9848" y="2538730"/>
            <a:ext cx="10996407" cy="671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Skin Care has the top-selling pro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duct overall: Nykaa Naturals Skin Secrets Exotic Indulgence Sheet Mask It has the highest review count (337,393), far ahead of others.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Body Care follows next, with over 85,000 reviews for: MCaffeine Exfoliating Coffee Body Scrub.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Hair Care's bestseller, Love Beauty &amp; Planet Shampoo, has around 44,053 reviews. Make Up and Baby Care have relatively lower bestseller reviews, with around 24,592 and 22,696 respectively.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155" y="952500"/>
            <a:ext cx="17053145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ARE THE BEST PRODUCTS IN EACH CATEGORY BASED ON REVIEW COUNTS?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4064" y="-764834"/>
            <a:ext cx="4430471" cy="4114800"/>
          </a:xfrm>
          <a:custGeom>
            <a:avLst/>
            <a:gdLst/>
            <a:ahLst/>
            <a:cxnLst/>
            <a:rect r="r" b="b" t="t" l="l"/>
            <a:pathLst>
              <a:path h="4114800" w="4430471">
                <a:moveTo>
                  <a:pt x="0" y="0"/>
                </a:moveTo>
                <a:lnTo>
                  <a:pt x="4430472" y="0"/>
                </a:lnTo>
                <a:lnTo>
                  <a:pt x="4430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7340" y="2222380"/>
            <a:ext cx="9911960" cy="4881640"/>
          </a:xfrm>
          <a:custGeom>
            <a:avLst/>
            <a:gdLst/>
            <a:ahLst/>
            <a:cxnLst/>
            <a:rect r="r" b="b" t="t" l="l"/>
            <a:pathLst>
              <a:path h="4881640" w="9911960">
                <a:moveTo>
                  <a:pt x="0" y="0"/>
                </a:moveTo>
                <a:lnTo>
                  <a:pt x="9911960" y="0"/>
                </a:lnTo>
                <a:lnTo>
                  <a:pt x="9911960" y="4881640"/>
                </a:lnTo>
                <a:lnTo>
                  <a:pt x="0" y="488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8605" y="7687516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0" y="0"/>
                </a:moveTo>
                <a:lnTo>
                  <a:pt x="4385931" y="0"/>
                </a:lnTo>
                <a:lnTo>
                  <a:pt x="43859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1738" y="8894203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5539" y="952500"/>
            <a:ext cx="17073761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ARE THE TOP 10 PRODUCTS WITH THE HIGHEST REVIEW COUNTS?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574672"/>
            <a:ext cx="7347340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Nykaa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Naturals Skin Secrets Sheet Masks dominate the top 6 positions, showing their popularity and wide customer engagement.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7232410"/>
            <a:ext cx="17259300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top 3 products have very similar and very high review counts (around 350,000+ reviews each).Sheet Masks are clearly the most reviewed and likely highly used product type.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58041" y="2557092"/>
            <a:ext cx="11301259" cy="5462793"/>
          </a:xfrm>
          <a:custGeom>
            <a:avLst/>
            <a:gdLst/>
            <a:ahLst/>
            <a:cxnLst/>
            <a:rect r="r" b="b" t="t" l="l"/>
            <a:pathLst>
              <a:path h="5462793" w="11301259">
                <a:moveTo>
                  <a:pt x="0" y="0"/>
                </a:moveTo>
                <a:lnTo>
                  <a:pt x="11301259" y="0"/>
                </a:lnTo>
                <a:lnTo>
                  <a:pt x="11301259" y="5462793"/>
                </a:lnTo>
                <a:lnTo>
                  <a:pt x="0" y="546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87071" y="7563823"/>
            <a:ext cx="4544458" cy="4114800"/>
          </a:xfrm>
          <a:custGeom>
            <a:avLst/>
            <a:gdLst/>
            <a:ahLst/>
            <a:cxnLst/>
            <a:rect r="r" b="b" t="t" l="l"/>
            <a:pathLst>
              <a:path h="4114800" w="4544458">
                <a:moveTo>
                  <a:pt x="0" y="0"/>
                </a:moveTo>
                <a:lnTo>
                  <a:pt x="4544458" y="0"/>
                </a:lnTo>
                <a:lnTo>
                  <a:pt x="4544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88374">
            <a:off x="16616598" y="-410210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7" y="0"/>
                </a:lnTo>
                <a:lnTo>
                  <a:pt x="30225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5031" y="-1849121"/>
            <a:ext cx="3890356" cy="4114800"/>
          </a:xfrm>
          <a:custGeom>
            <a:avLst/>
            <a:gdLst/>
            <a:ahLst/>
            <a:cxnLst/>
            <a:rect r="r" b="b" t="t" l="l"/>
            <a:pathLst>
              <a:path h="4114800" w="3890356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001" y="952500"/>
            <a:ext cx="16991299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HAS THE MAXIMUM RETAIL PRICE (MRP) CHANGED OVER TIME FOR THE TOP 10 MOST POPULAR PRODUCTS?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8001" y="2499942"/>
            <a:ext cx="5690040" cy="657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Forest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Essentials has the highest average MRP and the widest price range among all brands, indicating premium pricing.</a:t>
            </a:r>
          </a:p>
          <a:p>
            <a:pPr algn="l">
              <a:lnSpc>
                <a:spcPts val="448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other brands (like Khadi Natural, Vaadi Herbals, and Aroma Magic) have lower and more consistent MRP ranges.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2019" y="2297276"/>
            <a:ext cx="9587281" cy="5692448"/>
          </a:xfrm>
          <a:custGeom>
            <a:avLst/>
            <a:gdLst/>
            <a:ahLst/>
            <a:cxnLst/>
            <a:rect r="r" b="b" t="t" l="l"/>
            <a:pathLst>
              <a:path h="5692448" w="9587281">
                <a:moveTo>
                  <a:pt x="0" y="0"/>
                </a:moveTo>
                <a:lnTo>
                  <a:pt x="9587281" y="0"/>
                </a:lnTo>
                <a:lnTo>
                  <a:pt x="9587281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1731" y="8202903"/>
            <a:ext cx="2738212" cy="4114800"/>
          </a:xfrm>
          <a:custGeom>
            <a:avLst/>
            <a:gdLst/>
            <a:ahLst/>
            <a:cxnLst/>
            <a:rect r="r" b="b" t="t" l="l"/>
            <a:pathLst>
              <a:path h="4114800" w="2738212">
                <a:moveTo>
                  <a:pt x="0" y="0"/>
                </a:moveTo>
                <a:lnTo>
                  <a:pt x="2738213" y="0"/>
                </a:lnTo>
                <a:lnTo>
                  <a:pt x="2738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16850">
            <a:off x="-535488" y="8141056"/>
            <a:ext cx="4262034" cy="4114800"/>
          </a:xfrm>
          <a:custGeom>
            <a:avLst/>
            <a:gdLst/>
            <a:ahLst/>
            <a:cxnLst/>
            <a:rect r="r" b="b" t="t" l="l"/>
            <a:pathLst>
              <a:path h="4114800" w="4262034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53068">
            <a:off x="16700348" y="-1197760"/>
            <a:ext cx="1660883" cy="4114800"/>
          </a:xfrm>
          <a:custGeom>
            <a:avLst/>
            <a:gdLst/>
            <a:ahLst/>
            <a:cxnLst/>
            <a:rect r="r" b="b" t="t" l="l"/>
            <a:pathLst>
              <a:path h="4114800" w="1660883">
                <a:moveTo>
                  <a:pt x="0" y="0"/>
                </a:moveTo>
                <a:lnTo>
                  <a:pt x="1660883" y="0"/>
                </a:lnTo>
                <a:lnTo>
                  <a:pt x="16608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32683">
            <a:off x="-388603" y="-1028700"/>
            <a:ext cx="2102289" cy="4114800"/>
          </a:xfrm>
          <a:custGeom>
            <a:avLst/>
            <a:gdLst/>
            <a:ahLst/>
            <a:cxnLst/>
            <a:rect r="r" b="b" t="t" l="l"/>
            <a:pathLst>
              <a:path h="4114800" w="2102289">
                <a:moveTo>
                  <a:pt x="0" y="0"/>
                </a:moveTo>
                <a:lnTo>
                  <a:pt x="2102289" y="0"/>
                </a:lnTo>
                <a:lnTo>
                  <a:pt x="2102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0770" y="952500"/>
            <a:ext cx="16808530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IS THE BESTSELLER RATIO FOR EACH SUB-CATEGORY?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434" y="2230601"/>
            <a:ext cx="730280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has the highest bestseller ratio among all sub-categories, by a noticeable margin.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9213" y="4285697"/>
            <a:ext cx="7221249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Moisturizer and Butter also perform well, but are behind Gel.Mid-range sub-categories include Cream, Lotion, and Oil.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9213" y="6784022"/>
            <a:ext cx="7302806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Shampoo, Sunscreen, Bar, and Body Wash have lower bestseller ratios.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41774" y="6823144"/>
            <a:ext cx="5256523" cy="5870477"/>
          </a:xfrm>
          <a:custGeom>
            <a:avLst/>
            <a:gdLst/>
            <a:ahLst/>
            <a:cxnLst/>
            <a:rect r="r" b="b" t="t" l="l"/>
            <a:pathLst>
              <a:path h="5870477" w="5256523">
                <a:moveTo>
                  <a:pt x="0" y="0"/>
                </a:moveTo>
                <a:lnTo>
                  <a:pt x="5256523" y="0"/>
                </a:lnTo>
                <a:lnTo>
                  <a:pt x="5256523" y="5870477"/>
                </a:lnTo>
                <a:lnTo>
                  <a:pt x="0" y="5870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96521" y="2660294"/>
            <a:ext cx="8562779" cy="4966412"/>
          </a:xfrm>
          <a:custGeom>
            <a:avLst/>
            <a:gdLst/>
            <a:ahLst/>
            <a:cxnLst/>
            <a:rect r="r" b="b" t="t" l="l"/>
            <a:pathLst>
              <a:path h="4966412" w="8562779">
                <a:moveTo>
                  <a:pt x="0" y="0"/>
                </a:moveTo>
                <a:lnTo>
                  <a:pt x="8562779" y="0"/>
                </a:lnTo>
                <a:lnTo>
                  <a:pt x="8562779" y="4966412"/>
                </a:lnTo>
                <a:lnTo>
                  <a:pt x="0" y="496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89508">
            <a:off x="-1618218" y="-3489089"/>
            <a:ext cx="5293837" cy="9714875"/>
          </a:xfrm>
          <a:custGeom>
            <a:avLst/>
            <a:gdLst/>
            <a:ahLst/>
            <a:cxnLst/>
            <a:rect r="r" b="b" t="t" l="l"/>
            <a:pathLst>
              <a:path h="9714875" w="5293837">
                <a:moveTo>
                  <a:pt x="0" y="0"/>
                </a:moveTo>
                <a:lnTo>
                  <a:pt x="5293836" y="0"/>
                </a:lnTo>
                <a:lnTo>
                  <a:pt x="5293836" y="9714875"/>
                </a:lnTo>
                <a:lnTo>
                  <a:pt x="0" y="9714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04" t="0" r="-2971" b="-18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0399" y="183478"/>
            <a:ext cx="933597" cy="2616529"/>
          </a:xfrm>
          <a:custGeom>
            <a:avLst/>
            <a:gdLst/>
            <a:ahLst/>
            <a:cxnLst/>
            <a:rect r="r" b="b" t="t" l="l"/>
            <a:pathLst>
              <a:path h="2616529" w="933597">
                <a:moveTo>
                  <a:pt x="0" y="0"/>
                </a:moveTo>
                <a:lnTo>
                  <a:pt x="933597" y="0"/>
                </a:lnTo>
                <a:lnTo>
                  <a:pt x="933597" y="2616529"/>
                </a:lnTo>
                <a:lnTo>
                  <a:pt x="0" y="2616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623060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IS THE RELATIONSHIP BETWEEN PRODUCT RATINGS AND THEIR PRICES?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03144"/>
            <a:ext cx="7667821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highest review counts (&gt; 350,000) are associated with products priced between ₹100–₹500, suggesting affordable products gain more traction. 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products with high review counts (&gt; 50,000) fall in the ₹100–₹1000 range, supporting the popularity of mid to low-priced items.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461342"/>
            <a:ext cx="1623060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dense cluster of products exists below ₹1000 and under 20,000 reviews, indicating the bulk of products are modestly priced with average engagement.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7248" y="2763420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6748" y="8606155"/>
            <a:ext cx="2665103" cy="1992165"/>
          </a:xfrm>
          <a:custGeom>
            <a:avLst/>
            <a:gdLst/>
            <a:ahLst/>
            <a:cxnLst/>
            <a:rect r="r" b="b" t="t" l="l"/>
            <a:pathLst>
              <a:path h="1992165" w="2665103">
                <a:moveTo>
                  <a:pt x="0" y="0"/>
                </a:moveTo>
                <a:lnTo>
                  <a:pt x="2665104" y="0"/>
                </a:lnTo>
                <a:lnTo>
                  <a:pt x="2665104" y="1992165"/>
                </a:lnTo>
                <a:lnTo>
                  <a:pt x="0" y="199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33656" y="315945"/>
            <a:ext cx="2354344" cy="2018850"/>
          </a:xfrm>
          <a:custGeom>
            <a:avLst/>
            <a:gdLst/>
            <a:ahLst/>
            <a:cxnLst/>
            <a:rect r="r" b="b" t="t" l="l"/>
            <a:pathLst>
              <a:path h="2018850" w="2354344">
                <a:moveTo>
                  <a:pt x="0" y="0"/>
                </a:moveTo>
                <a:lnTo>
                  <a:pt x="2354344" y="0"/>
                </a:lnTo>
                <a:lnTo>
                  <a:pt x="2354344" y="2018850"/>
                </a:lnTo>
                <a:lnTo>
                  <a:pt x="0" y="2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838018"/>
            <a:ext cx="1981094" cy="1448982"/>
          </a:xfrm>
          <a:custGeom>
            <a:avLst/>
            <a:gdLst/>
            <a:ahLst/>
            <a:cxnLst/>
            <a:rect r="r" b="b" t="t" l="l"/>
            <a:pathLst>
              <a:path h="1448982" w="1981094">
                <a:moveTo>
                  <a:pt x="0" y="0"/>
                </a:moveTo>
                <a:lnTo>
                  <a:pt x="1981094" y="0"/>
                </a:lnTo>
                <a:lnTo>
                  <a:pt x="1981094" y="1448982"/>
                </a:lnTo>
                <a:lnTo>
                  <a:pt x="0" y="1448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40971"/>
            <a:ext cx="16230600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</a:t>
            </a: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 THE TOP BRANDS WITH THE HIGHEST PRODUCT COUNTS?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06270"/>
            <a:ext cx="6723624" cy="222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Nat Habit is the leading brand on Nykaa in terms of product count, with over 200 products.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01514"/>
            <a:ext cx="6723624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 top 10 brands appear to focus heavily on natural and herbal formulations, indicating a trend or customer preference on the platform.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75899" y="2407919"/>
            <a:ext cx="8383401" cy="5889339"/>
          </a:xfrm>
          <a:custGeom>
            <a:avLst/>
            <a:gdLst/>
            <a:ahLst/>
            <a:cxnLst/>
            <a:rect r="r" b="b" t="t" l="l"/>
            <a:pathLst>
              <a:path h="5889339" w="8383401">
                <a:moveTo>
                  <a:pt x="0" y="0"/>
                </a:moveTo>
                <a:lnTo>
                  <a:pt x="8383401" y="0"/>
                </a:lnTo>
                <a:lnTo>
                  <a:pt x="8383401" y="5889339"/>
                </a:lnTo>
                <a:lnTo>
                  <a:pt x="0" y="5889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32255" y="8396795"/>
            <a:ext cx="1654090" cy="1723011"/>
          </a:xfrm>
          <a:custGeom>
            <a:avLst/>
            <a:gdLst/>
            <a:ahLst/>
            <a:cxnLst/>
            <a:rect r="r" b="b" t="t" l="l"/>
            <a:pathLst>
              <a:path h="1723011" w="1654090">
                <a:moveTo>
                  <a:pt x="0" y="0"/>
                </a:moveTo>
                <a:lnTo>
                  <a:pt x="1654090" y="0"/>
                </a:lnTo>
                <a:lnTo>
                  <a:pt x="1654090" y="1723010"/>
                </a:lnTo>
                <a:lnTo>
                  <a:pt x="0" y="1723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13719" y="1028700"/>
            <a:ext cx="2047544" cy="1259240"/>
          </a:xfrm>
          <a:custGeom>
            <a:avLst/>
            <a:gdLst/>
            <a:ahLst/>
            <a:cxnLst/>
            <a:rect r="r" b="b" t="t" l="l"/>
            <a:pathLst>
              <a:path h="1259240" w="2047544">
                <a:moveTo>
                  <a:pt x="0" y="0"/>
                </a:moveTo>
                <a:lnTo>
                  <a:pt x="2047544" y="0"/>
                </a:lnTo>
                <a:lnTo>
                  <a:pt x="2047544" y="1259240"/>
                </a:lnTo>
                <a:lnTo>
                  <a:pt x="0" y="1259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656682"/>
            <a:ext cx="1879822" cy="1630318"/>
          </a:xfrm>
          <a:custGeom>
            <a:avLst/>
            <a:gdLst/>
            <a:ahLst/>
            <a:cxnLst/>
            <a:rect r="r" b="b" t="t" l="l"/>
            <a:pathLst>
              <a:path h="1630318" w="1879822">
                <a:moveTo>
                  <a:pt x="0" y="0"/>
                </a:moveTo>
                <a:lnTo>
                  <a:pt x="1879822" y="0"/>
                </a:lnTo>
                <a:lnTo>
                  <a:pt x="1879822" y="1630318"/>
                </a:lnTo>
                <a:lnTo>
                  <a:pt x="0" y="1630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623060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IS THE PRODUCT COUNT WITHIN EACH SUB-CATEGORY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41879"/>
            <a:ext cx="7847199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 is the most common sub-category with over 80 products, significantly higher than others.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37634"/>
            <a:ext cx="7847199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Sub-categories like Body Wash, Soap, and Sunscreen fall in the mid-range (30–40 products).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902194"/>
            <a:ext cx="7847199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Grooming Kit, Moisturizer, and Elixir are the least represented, each with fewer than 5 products.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18198" y="1347610"/>
            <a:ext cx="14289704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Nykaa Analysis Highlights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50804" y="4630563"/>
            <a:ext cx="3699996" cy="1982194"/>
            <a:chOff x="0" y="0"/>
            <a:chExt cx="4933328" cy="26429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23577"/>
              <a:ext cx="4933328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Nykaa's website sees </a:t>
              </a:r>
              <a:r>
                <a:rPr lang="en-US" b="true" sz="2099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high user interaction</a:t>
              </a:r>
              <a:r>
                <a:rPr lang="en-US" sz="20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, with increased session times and frequent return visits from customers.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493332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USER ENGAGEMENT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94002" y="4630563"/>
            <a:ext cx="3699996" cy="2346478"/>
            <a:chOff x="0" y="0"/>
            <a:chExt cx="4933328" cy="31286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23577"/>
              <a:ext cx="4933328" cy="2405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brand experiences </a:t>
              </a:r>
              <a:r>
                <a:rPr lang="en-US" b="true" sz="2099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consistent growth</a:t>
              </a:r>
              <a:r>
                <a:rPr lang="en-US" sz="20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in online sales, particularly during festive seasons and promotional events.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493332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SALES TRENDS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37200" y="4630563"/>
            <a:ext cx="3699996" cy="1982194"/>
            <a:chOff x="0" y="0"/>
            <a:chExt cx="4933328" cy="264292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23577"/>
              <a:ext cx="4933328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Nykaa holds a </a:t>
              </a:r>
              <a:r>
                <a:rPr lang="en-US" b="true" sz="2099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strong market position</a:t>
              </a:r>
              <a:r>
                <a:rPr lang="en-US" sz="20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as a leading beauty and personal care e-commerce platform in India.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493332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MARKET POSITION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90895" y="8749333"/>
            <a:ext cx="17504158" cy="1251282"/>
            <a:chOff x="0" y="0"/>
            <a:chExt cx="23338877" cy="16683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694984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389968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46581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041565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736550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0084953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8975598" y="-8975598"/>
            <a:ext cx="374904" cy="18326100"/>
            <a:chOff x="0" y="0"/>
            <a:chExt cx="98740" cy="48266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740" cy="4826627"/>
            </a:xfrm>
            <a:custGeom>
              <a:avLst/>
              <a:gdLst/>
              <a:ahLst/>
              <a:cxnLst/>
              <a:rect r="r" b="b" t="t" l="l"/>
              <a:pathLst>
                <a:path h="4826627" w="98740">
                  <a:moveTo>
                    <a:pt x="0" y="0"/>
                  </a:moveTo>
                  <a:lnTo>
                    <a:pt x="98740" y="0"/>
                  </a:lnTo>
                  <a:lnTo>
                    <a:pt x="98740" y="4826627"/>
                  </a:lnTo>
                  <a:lnTo>
                    <a:pt x="0" y="4826627"/>
                  </a:lnTo>
                  <a:close/>
                </a:path>
              </a:pathLst>
            </a:custGeom>
            <a:solidFill>
              <a:srgbClr val="21A66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98740" cy="487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0682" y="2852333"/>
            <a:ext cx="6353542" cy="5622376"/>
          </a:xfrm>
          <a:custGeom>
            <a:avLst/>
            <a:gdLst/>
            <a:ahLst/>
            <a:cxnLst/>
            <a:rect r="r" b="b" t="t" l="l"/>
            <a:pathLst>
              <a:path h="5622376" w="6353542">
                <a:moveTo>
                  <a:pt x="0" y="0"/>
                </a:moveTo>
                <a:lnTo>
                  <a:pt x="6353542" y="0"/>
                </a:lnTo>
                <a:lnTo>
                  <a:pt x="6353542" y="5622376"/>
                </a:lnTo>
                <a:lnTo>
                  <a:pt x="0" y="5622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3" r="-78846" b="-2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8488"/>
            <a:ext cx="16230600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IS THE TOP PRODUCT IN EACH CATEGORY BASED ON THE REVIEW COUNT?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95183"/>
            <a:ext cx="9877058" cy="615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Skin Care once again leads significantly, with over 357,000 reviews for the product: Nykaa Naturals Skin Secrets Bestseller Sheet Mask.</a:t>
            </a:r>
          </a:p>
          <a:p>
            <a:pPr algn="l">
              <a:lnSpc>
                <a:spcPts val="4480"/>
              </a:lnSpc>
            </a:pPr>
          </a:p>
          <a:p>
            <a:pPr algn="just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Body Care is next, with around 163,000 reviews for: Wanderlust Mediterranean Sea Salt Shower Gel + Body Lotion. </a:t>
            </a:r>
          </a:p>
          <a:p>
            <a:pPr algn="just">
              <a:lnSpc>
                <a:spcPts val="4480"/>
              </a:lnSpc>
            </a:pPr>
          </a:p>
          <a:p>
            <a:pPr algn="just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Baby Care also has strong engagement with 136,831 reviews for: Cetaphil Gentle Skin Cleanser &amp; Sun SPF Combo.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98826" y="-1336557"/>
            <a:ext cx="4484796" cy="4114800"/>
          </a:xfrm>
          <a:custGeom>
            <a:avLst/>
            <a:gdLst/>
            <a:ahLst/>
            <a:cxnLst/>
            <a:rect r="r" b="b" t="t" l="l"/>
            <a:pathLst>
              <a:path h="4114800" w="4484796">
                <a:moveTo>
                  <a:pt x="0" y="0"/>
                </a:moveTo>
                <a:lnTo>
                  <a:pt x="4484796" y="0"/>
                </a:lnTo>
                <a:lnTo>
                  <a:pt x="4484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28471" y="0"/>
            <a:ext cx="2759529" cy="2629079"/>
          </a:xfrm>
          <a:custGeom>
            <a:avLst/>
            <a:gdLst/>
            <a:ahLst/>
            <a:cxnLst/>
            <a:rect r="r" b="b" t="t" l="l"/>
            <a:pathLst>
              <a:path h="2629079" w="2759529">
                <a:moveTo>
                  <a:pt x="0" y="0"/>
                </a:moveTo>
                <a:lnTo>
                  <a:pt x="2759529" y="0"/>
                </a:lnTo>
                <a:lnTo>
                  <a:pt x="2759529" y="2629079"/>
                </a:lnTo>
                <a:lnTo>
                  <a:pt x="0" y="2629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7322" y="8570676"/>
            <a:ext cx="2601826" cy="1739971"/>
          </a:xfrm>
          <a:custGeom>
            <a:avLst/>
            <a:gdLst/>
            <a:ahLst/>
            <a:cxnLst/>
            <a:rect r="r" b="b" t="t" l="l"/>
            <a:pathLst>
              <a:path h="1739971" w="2601826">
                <a:moveTo>
                  <a:pt x="0" y="0"/>
                </a:moveTo>
                <a:lnTo>
                  <a:pt x="2601827" y="0"/>
                </a:lnTo>
                <a:lnTo>
                  <a:pt x="2601827" y="1739971"/>
                </a:lnTo>
                <a:lnTo>
                  <a:pt x="0" y="1739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52183" y="3166961"/>
            <a:ext cx="8407117" cy="5884982"/>
          </a:xfrm>
          <a:custGeom>
            <a:avLst/>
            <a:gdLst/>
            <a:ahLst/>
            <a:cxnLst/>
            <a:rect r="r" b="b" t="t" l="l"/>
            <a:pathLst>
              <a:path h="5884982" w="8407117">
                <a:moveTo>
                  <a:pt x="0" y="0"/>
                </a:moveTo>
                <a:lnTo>
                  <a:pt x="8407117" y="0"/>
                </a:lnTo>
                <a:lnTo>
                  <a:pt x="8407117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5179210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IS THE COUNT OF EACH CATEGORY OF PRODUCTS THAT PROVIDE COMPLEMENTARY GIFTS?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21093"/>
            <a:ext cx="7823483" cy="671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Hair Care is the most popular category for giftable products, making up 32.9% of the total.Skin Care and Body Care are equally important, each contributing 22.0%.</a:t>
            </a:r>
          </a:p>
          <a:p>
            <a:pPr algn="l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 Up also has a decent share at 19.2%. 4.Baby Care has the smallest share, only 8%, indicating it's less commonly gifted.</a:t>
            </a:r>
          </a:p>
          <a:p>
            <a:pPr algn="l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Overall, Hair, Skin, and Body Care dominate the giftable product segment.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0407" y="2401529"/>
            <a:ext cx="12727185" cy="6856771"/>
          </a:xfrm>
          <a:custGeom>
            <a:avLst/>
            <a:gdLst/>
            <a:ahLst/>
            <a:cxnLst/>
            <a:rect r="r" b="b" t="t" l="l"/>
            <a:pathLst>
              <a:path h="6856771" w="12727185">
                <a:moveTo>
                  <a:pt x="0" y="0"/>
                </a:moveTo>
                <a:lnTo>
                  <a:pt x="12727186" y="0"/>
                </a:lnTo>
                <a:lnTo>
                  <a:pt x="12727186" y="6856771"/>
                </a:lnTo>
                <a:lnTo>
                  <a:pt x="0" y="685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71550"/>
            <a:ext cx="16230600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IS THE OVERALL DISTRIBUTION PATTERN OF PRODUCTS ACROSS DIFFERENT BRANDS AND CATEGORIES BASED ON THE HEATMAP?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76720"/>
            <a:ext cx="5148956" cy="86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CONCLU</a:t>
            </a:r>
            <a:r>
              <a:rPr lang="en-US" sz="6000" strike="noStrike" u="none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S</a:t>
            </a:r>
            <a:r>
              <a:rPr lang="en-US" sz="6000" strike="noStrike" u="none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91921" y="8893642"/>
            <a:ext cx="17504158" cy="1251282"/>
            <a:chOff x="0" y="0"/>
            <a:chExt cx="23338877" cy="16683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94984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389968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46581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041565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736550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084953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8975598" y="-8975598"/>
            <a:ext cx="374904" cy="18326100"/>
            <a:chOff x="0" y="0"/>
            <a:chExt cx="98740" cy="482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40" cy="4826627"/>
            </a:xfrm>
            <a:custGeom>
              <a:avLst/>
              <a:gdLst/>
              <a:ahLst/>
              <a:cxnLst/>
              <a:rect r="r" b="b" t="t" l="l"/>
              <a:pathLst>
                <a:path h="4826627" w="98740">
                  <a:moveTo>
                    <a:pt x="0" y="0"/>
                  </a:moveTo>
                  <a:lnTo>
                    <a:pt x="98740" y="0"/>
                  </a:lnTo>
                  <a:lnTo>
                    <a:pt x="98740" y="4826627"/>
                  </a:lnTo>
                  <a:lnTo>
                    <a:pt x="0" y="4826627"/>
                  </a:lnTo>
                  <a:close/>
                </a:path>
              </a:pathLst>
            </a:custGeom>
            <a:solidFill>
              <a:srgbClr val="21A66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8740" cy="487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323004" y="1538516"/>
            <a:ext cx="10936296" cy="7162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685" indent="-313342" lvl="1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Nykaa products are in the ₹250–₹1000 price range, showing a strong focus on affordable to mid-range items. </a:t>
            </a:r>
          </a:p>
          <a:p>
            <a:pPr algn="l" marL="626685" indent="-313342" lvl="1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Creams, Shampoos, and Lotions are the most common and best-selling sub-categories across all categories. </a:t>
            </a:r>
          </a:p>
          <a:p>
            <a:pPr algn="l" marL="626685" indent="-313342" lvl="1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Cetaphil, Mamaearth, Aveeno, and Sebamed are the top-performing brands with high product counts and reviews. </a:t>
            </a:r>
          </a:p>
          <a:p>
            <a:pPr algn="l" marL="626685" indent="-313342" lvl="1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Products with more reviews tend to be moderately priced, not necessarily the most expensive. Giftable products are most common in Makeup and Skin Care categories. </a:t>
            </a:r>
          </a:p>
          <a:p>
            <a:pPr algn="l" marL="626685" indent="-313342" lvl="1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category has one or two sub-categories that dominate in popularity, which can help with stock and marketing focus. Overall, customers are happy — most products have ratings above 4.0.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13096" y="0"/>
            <a:ext cx="374904" cy="10287000"/>
            <a:chOff x="0" y="0"/>
            <a:chExt cx="9874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8740">
                  <a:moveTo>
                    <a:pt x="0" y="0"/>
                  </a:moveTo>
                  <a:lnTo>
                    <a:pt x="98740" y="0"/>
                  </a:lnTo>
                  <a:lnTo>
                    <a:pt x="987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4B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4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60908" y="8749333"/>
            <a:ext cx="7461682" cy="1251282"/>
            <a:chOff x="0" y="0"/>
            <a:chExt cx="9948909" cy="16683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46581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694984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660908" y="403059"/>
            <a:ext cx="7461682" cy="1251282"/>
            <a:chOff x="0" y="0"/>
            <a:chExt cx="9948909" cy="16683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4" y="0"/>
                  </a:lnTo>
                  <a:lnTo>
                    <a:pt x="3253924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46581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694984" y="0"/>
              <a:ext cx="3253924" cy="1668376"/>
            </a:xfrm>
            <a:custGeom>
              <a:avLst/>
              <a:gdLst/>
              <a:ahLst/>
              <a:cxnLst/>
              <a:rect r="r" b="b" t="t" l="l"/>
              <a:pathLst>
                <a:path h="1668376" w="3253924">
                  <a:moveTo>
                    <a:pt x="0" y="0"/>
                  </a:moveTo>
                  <a:lnTo>
                    <a:pt x="3253925" y="0"/>
                  </a:lnTo>
                  <a:lnTo>
                    <a:pt x="3253925" y="1668376"/>
                  </a:lnTo>
                  <a:lnTo>
                    <a:pt x="0" y="1668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-269214" y="4708692"/>
            <a:ext cx="7907088" cy="8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b="true" sz="5106">
                <a:solidFill>
                  <a:srgbClr val="FDFD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215093" y="-323049"/>
            <a:ext cx="12319980" cy="11049773"/>
            <a:chOff x="0" y="0"/>
            <a:chExt cx="3244768" cy="29102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44768" cy="2910228"/>
            </a:xfrm>
            <a:custGeom>
              <a:avLst/>
              <a:gdLst/>
              <a:ahLst/>
              <a:cxnLst/>
              <a:rect r="r" b="b" t="t" l="l"/>
              <a:pathLst>
                <a:path h="2910228" w="3244768">
                  <a:moveTo>
                    <a:pt x="0" y="0"/>
                  </a:moveTo>
                  <a:lnTo>
                    <a:pt x="3244768" y="0"/>
                  </a:lnTo>
                  <a:lnTo>
                    <a:pt x="3244768" y="2910228"/>
                  </a:lnTo>
                  <a:lnTo>
                    <a:pt x="0" y="2910228"/>
                  </a:lnTo>
                  <a:close/>
                </a:path>
              </a:pathLst>
            </a:custGeom>
            <a:solidFill>
              <a:srgbClr val="FFD2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244768" cy="2967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246180" y="971550"/>
            <a:ext cx="11010733" cy="215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Focus on Best-Selling Sub-Categories: Prioritize popular items like creams, shampoos, and lotions, especially in the ₹250–₹1000 range, as they attract the most customers and reviews.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15093" y="3709838"/>
            <a:ext cx="11041820" cy="215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Promote Trusted Brands &amp; Giftable Products: Highlight brands like Cetaphil, Mamaearth, and Aveeno, and actively market giftable products in Makeup and Skin Care during special seasons.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46180" y="6664271"/>
            <a:ext cx="11072907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Review</a:t>
            </a: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 for Strategy: Use high review counts to identify bestsellers in each category and feature them in recommendations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524386" y="0"/>
            <a:ext cx="6763614" cy="10287000"/>
          </a:xfrm>
          <a:prstGeom prst="rect">
            <a:avLst/>
          </a:prstGeom>
          <a:solidFill>
            <a:srgbClr val="21A66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953387" y="397600"/>
            <a:ext cx="5988042" cy="9485749"/>
            <a:chOff x="0" y="0"/>
            <a:chExt cx="7984056" cy="12647665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7984056" cy="4093643"/>
            </a:xfrm>
            <a:custGeom>
              <a:avLst/>
              <a:gdLst/>
              <a:ahLst/>
              <a:cxnLst/>
              <a:rect r="r" b="b" t="t" l="l"/>
              <a:pathLst>
                <a:path h="4093643" w="7984056">
                  <a:moveTo>
                    <a:pt x="7984056" y="0"/>
                  </a:moveTo>
                  <a:lnTo>
                    <a:pt x="0" y="0"/>
                  </a:lnTo>
                  <a:lnTo>
                    <a:pt x="0" y="4093643"/>
                  </a:lnTo>
                  <a:lnTo>
                    <a:pt x="7984056" y="4093643"/>
                  </a:lnTo>
                  <a:lnTo>
                    <a:pt x="798405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8554022"/>
              <a:ext cx="7984056" cy="4093643"/>
            </a:xfrm>
            <a:custGeom>
              <a:avLst/>
              <a:gdLst/>
              <a:ahLst/>
              <a:cxnLst/>
              <a:rect r="r" b="b" t="t" l="l"/>
              <a:pathLst>
                <a:path h="4093643" w="7984056">
                  <a:moveTo>
                    <a:pt x="7984056" y="0"/>
                  </a:moveTo>
                  <a:lnTo>
                    <a:pt x="0" y="0"/>
                  </a:lnTo>
                  <a:lnTo>
                    <a:pt x="0" y="4093643"/>
                  </a:lnTo>
                  <a:lnTo>
                    <a:pt x="7984056" y="4093643"/>
                  </a:lnTo>
                  <a:lnTo>
                    <a:pt x="798405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0" y="4277011"/>
              <a:ext cx="7984056" cy="4093643"/>
            </a:xfrm>
            <a:custGeom>
              <a:avLst/>
              <a:gdLst/>
              <a:ahLst/>
              <a:cxnLst/>
              <a:rect r="r" b="b" t="t" l="l"/>
              <a:pathLst>
                <a:path h="4093643" w="7984056">
                  <a:moveTo>
                    <a:pt x="7984056" y="0"/>
                  </a:moveTo>
                  <a:lnTo>
                    <a:pt x="0" y="0"/>
                  </a:lnTo>
                  <a:lnTo>
                    <a:pt x="0" y="4093643"/>
                  </a:lnTo>
                  <a:lnTo>
                    <a:pt x="7984056" y="4093643"/>
                  </a:lnTo>
                  <a:lnTo>
                    <a:pt x="798405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013611" y="3079114"/>
            <a:ext cx="3180347" cy="4455554"/>
            <a:chOff x="0" y="0"/>
            <a:chExt cx="831129" cy="11643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1129" cy="1164382"/>
            </a:xfrm>
            <a:custGeom>
              <a:avLst/>
              <a:gdLst/>
              <a:ahLst/>
              <a:cxnLst/>
              <a:rect r="r" b="b" t="t" l="l"/>
              <a:pathLst>
                <a:path h="1164382" w="831129">
                  <a:moveTo>
                    <a:pt x="131452" y="0"/>
                  </a:moveTo>
                  <a:lnTo>
                    <a:pt x="699677" y="0"/>
                  </a:lnTo>
                  <a:cubicBezTo>
                    <a:pt x="734540" y="0"/>
                    <a:pt x="767975" y="13849"/>
                    <a:pt x="792627" y="38501"/>
                  </a:cubicBezTo>
                  <a:cubicBezTo>
                    <a:pt x="817279" y="63154"/>
                    <a:pt x="831129" y="96589"/>
                    <a:pt x="831129" y="131452"/>
                  </a:cubicBezTo>
                  <a:lnTo>
                    <a:pt x="831129" y="1032930"/>
                  </a:lnTo>
                  <a:cubicBezTo>
                    <a:pt x="831129" y="1105529"/>
                    <a:pt x="772276" y="1164382"/>
                    <a:pt x="699677" y="1164382"/>
                  </a:cubicBezTo>
                  <a:lnTo>
                    <a:pt x="131452" y="1164382"/>
                  </a:lnTo>
                  <a:cubicBezTo>
                    <a:pt x="58853" y="1164382"/>
                    <a:pt x="0" y="1105529"/>
                    <a:pt x="0" y="1032930"/>
                  </a:cubicBezTo>
                  <a:lnTo>
                    <a:pt x="0" y="131452"/>
                  </a:lnTo>
                  <a:cubicBezTo>
                    <a:pt x="0" y="58853"/>
                    <a:pt x="58853" y="0"/>
                    <a:pt x="131452" y="0"/>
                  </a:cubicBezTo>
                  <a:close/>
                </a:path>
              </a:pathLst>
            </a:custGeom>
            <a:blipFill>
              <a:blip r:embed="rId4"/>
              <a:stretch>
                <a:fillRect l="-55534" t="0" r="-5553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46282" y="3079114"/>
            <a:ext cx="3180347" cy="4455554"/>
            <a:chOff x="0" y="0"/>
            <a:chExt cx="831129" cy="11643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1129" cy="1164382"/>
            </a:xfrm>
            <a:custGeom>
              <a:avLst/>
              <a:gdLst/>
              <a:ahLst/>
              <a:cxnLst/>
              <a:rect r="r" b="b" t="t" l="l"/>
              <a:pathLst>
                <a:path h="1164382" w="831129">
                  <a:moveTo>
                    <a:pt x="131452" y="0"/>
                  </a:moveTo>
                  <a:lnTo>
                    <a:pt x="699677" y="0"/>
                  </a:lnTo>
                  <a:cubicBezTo>
                    <a:pt x="734540" y="0"/>
                    <a:pt x="767975" y="13849"/>
                    <a:pt x="792627" y="38501"/>
                  </a:cubicBezTo>
                  <a:cubicBezTo>
                    <a:pt x="817279" y="63154"/>
                    <a:pt x="831129" y="96589"/>
                    <a:pt x="831129" y="131452"/>
                  </a:cubicBezTo>
                  <a:lnTo>
                    <a:pt x="831129" y="1032930"/>
                  </a:lnTo>
                  <a:cubicBezTo>
                    <a:pt x="831129" y="1105529"/>
                    <a:pt x="772276" y="1164382"/>
                    <a:pt x="699677" y="1164382"/>
                  </a:cubicBezTo>
                  <a:lnTo>
                    <a:pt x="131452" y="1164382"/>
                  </a:lnTo>
                  <a:cubicBezTo>
                    <a:pt x="58853" y="1164382"/>
                    <a:pt x="0" y="1105529"/>
                    <a:pt x="0" y="1032930"/>
                  </a:cubicBezTo>
                  <a:lnTo>
                    <a:pt x="0" y="131452"/>
                  </a:lnTo>
                  <a:cubicBezTo>
                    <a:pt x="0" y="58853"/>
                    <a:pt x="58853" y="0"/>
                    <a:pt x="131452" y="0"/>
                  </a:cubicBezTo>
                  <a:close/>
                </a:path>
              </a:pathLst>
            </a:custGeom>
            <a:blipFill>
              <a:blip r:embed="rId5"/>
              <a:stretch>
                <a:fillRect l="-55138" t="0" r="-5513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078953" y="3079114"/>
            <a:ext cx="3180347" cy="4455554"/>
            <a:chOff x="0" y="0"/>
            <a:chExt cx="831129" cy="11643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1129" cy="1164382"/>
            </a:xfrm>
            <a:custGeom>
              <a:avLst/>
              <a:gdLst/>
              <a:ahLst/>
              <a:cxnLst/>
              <a:rect r="r" b="b" t="t" l="l"/>
              <a:pathLst>
                <a:path h="1164382" w="831129">
                  <a:moveTo>
                    <a:pt x="131452" y="0"/>
                  </a:moveTo>
                  <a:lnTo>
                    <a:pt x="699677" y="0"/>
                  </a:lnTo>
                  <a:cubicBezTo>
                    <a:pt x="734540" y="0"/>
                    <a:pt x="767975" y="13849"/>
                    <a:pt x="792627" y="38501"/>
                  </a:cubicBezTo>
                  <a:cubicBezTo>
                    <a:pt x="817279" y="63154"/>
                    <a:pt x="831129" y="96589"/>
                    <a:pt x="831129" y="131452"/>
                  </a:cubicBezTo>
                  <a:lnTo>
                    <a:pt x="831129" y="1032930"/>
                  </a:lnTo>
                  <a:cubicBezTo>
                    <a:pt x="831129" y="1105529"/>
                    <a:pt x="772276" y="1164382"/>
                    <a:pt x="699677" y="1164382"/>
                  </a:cubicBezTo>
                  <a:lnTo>
                    <a:pt x="131452" y="1164382"/>
                  </a:lnTo>
                  <a:cubicBezTo>
                    <a:pt x="58853" y="1164382"/>
                    <a:pt x="0" y="1105529"/>
                    <a:pt x="0" y="1032930"/>
                  </a:cubicBezTo>
                  <a:lnTo>
                    <a:pt x="0" y="131452"/>
                  </a:lnTo>
                  <a:cubicBezTo>
                    <a:pt x="0" y="58853"/>
                    <a:pt x="58853" y="0"/>
                    <a:pt x="131452" y="0"/>
                  </a:cubicBezTo>
                  <a:close/>
                </a:path>
              </a:pathLst>
            </a:custGeom>
            <a:blipFill>
              <a:blip r:embed="rId6"/>
              <a:stretch>
                <a:fillRect l="-55335" t="0" r="-55335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095375"/>
            <a:ext cx="7437498" cy="1045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0"/>
              </a:lnSpc>
              <a:spcBef>
                <a:spcPct val="0"/>
              </a:spcBef>
            </a:pPr>
            <a:r>
              <a:rPr lang="en-US" sz="7300" strike="noStrike" u="none">
                <a:solidFill>
                  <a:srgbClr val="000000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Meet Our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2540" y="3345046"/>
            <a:ext cx="43710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P. SRI SAI TEJASWINI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540" y="5369822"/>
            <a:ext cx="4371095" cy="40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52540" y="4244712"/>
            <a:ext cx="43710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G. GURU RASAGNA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806671"/>
            <a:ext cx="4371095" cy="40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52540" y="5086350"/>
            <a:ext cx="43710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M. TARUN SAI</a:t>
            </a:r>
          </a:p>
        </p:txBody>
      </p:sp>
      <p:grpSp>
        <p:nvGrpSpPr>
          <p:cNvPr name="Group 19" id="19"/>
          <p:cNvGrpSpPr/>
          <p:nvPr/>
        </p:nvGrpSpPr>
        <p:grpSpPr>
          <a:xfrm rot="-10800000">
            <a:off x="0" y="0"/>
            <a:ext cx="374904" cy="10287000"/>
            <a:chOff x="0" y="0"/>
            <a:chExt cx="98740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87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8740">
                  <a:moveTo>
                    <a:pt x="0" y="0"/>
                  </a:moveTo>
                  <a:lnTo>
                    <a:pt x="98740" y="0"/>
                  </a:lnTo>
                  <a:lnTo>
                    <a:pt x="987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191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9874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2540" y="5941748"/>
            <a:ext cx="43710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A. SHYAM KUMAR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86871" y="3037234"/>
            <a:ext cx="11346885" cy="4212531"/>
          </a:xfrm>
          <a:custGeom>
            <a:avLst/>
            <a:gdLst/>
            <a:ahLst/>
            <a:cxnLst/>
            <a:rect r="r" b="b" t="t" l="l"/>
            <a:pathLst>
              <a:path h="4212531" w="11346885">
                <a:moveTo>
                  <a:pt x="0" y="0"/>
                </a:moveTo>
                <a:lnTo>
                  <a:pt x="11346885" y="0"/>
                </a:lnTo>
                <a:lnTo>
                  <a:pt x="11346885" y="4212532"/>
                </a:lnTo>
                <a:lnTo>
                  <a:pt x="0" y="421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2520315" cy="8229600"/>
          </a:xfrm>
          <a:custGeom>
            <a:avLst/>
            <a:gdLst/>
            <a:ahLst/>
            <a:cxnLst/>
            <a:rect r="r" b="b" t="t" l="l"/>
            <a:pathLst>
              <a:path h="8229600" w="2520315">
                <a:moveTo>
                  <a:pt x="0" y="0"/>
                </a:moveTo>
                <a:lnTo>
                  <a:pt x="2520315" y="0"/>
                </a:lnTo>
                <a:lnTo>
                  <a:pt x="25203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942844"/>
            <a:ext cx="8115300" cy="230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495482" y="-764834"/>
            <a:ext cx="4963026" cy="4114800"/>
          </a:xfrm>
          <a:custGeom>
            <a:avLst/>
            <a:gdLst/>
            <a:ahLst/>
            <a:cxnLst/>
            <a:rect r="r" b="b" t="t" l="l"/>
            <a:pathLst>
              <a:path h="4114800" w="4963026">
                <a:moveTo>
                  <a:pt x="0" y="0"/>
                </a:moveTo>
                <a:lnTo>
                  <a:pt x="4963026" y="0"/>
                </a:lnTo>
                <a:lnTo>
                  <a:pt x="49630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9559" y="1820545"/>
            <a:ext cx="7002842" cy="6057458"/>
          </a:xfrm>
          <a:custGeom>
            <a:avLst/>
            <a:gdLst/>
            <a:ahLst/>
            <a:cxnLst/>
            <a:rect r="r" b="b" t="t" l="l"/>
            <a:pathLst>
              <a:path h="6057458" w="7002842">
                <a:moveTo>
                  <a:pt x="0" y="0"/>
                </a:moveTo>
                <a:lnTo>
                  <a:pt x="7002841" y="0"/>
                </a:lnTo>
                <a:lnTo>
                  <a:pt x="7002841" y="6057458"/>
                </a:lnTo>
                <a:lnTo>
                  <a:pt x="0" y="6057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16395" y="8099826"/>
            <a:ext cx="4152550" cy="4114800"/>
          </a:xfrm>
          <a:custGeom>
            <a:avLst/>
            <a:gdLst/>
            <a:ahLst/>
            <a:cxnLst/>
            <a:rect r="r" b="b" t="t" l="l"/>
            <a:pathLst>
              <a:path h="4114800" w="415255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553229" y="7639301"/>
            <a:ext cx="4721733" cy="8229600"/>
          </a:xfrm>
          <a:custGeom>
            <a:avLst/>
            <a:gdLst/>
            <a:ahLst/>
            <a:cxnLst/>
            <a:rect r="r" b="b" t="t" l="l"/>
            <a:pathLst>
              <a:path h="8229600" w="4721733">
                <a:moveTo>
                  <a:pt x="0" y="0"/>
                </a:moveTo>
                <a:lnTo>
                  <a:pt x="4721733" y="0"/>
                </a:lnTo>
                <a:lnTo>
                  <a:pt x="47217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33450"/>
            <a:ext cx="76092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DESCRIPTION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 DATA: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3300" y="2007992"/>
            <a:ext cx="4206359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ataset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36336"/>
            <a:ext cx="9710859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 contains “5422 entries” and “10 columns’’.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Memory usage is approximately “466.0 KB’’.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includes both “categorical (object)” and “numerical (int64/float64)”features.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3300" y="4746745"/>
            <a:ext cx="4239339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90" indent="-345445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Column</a:t>
            </a:r>
            <a:r>
              <a:rPr lang="en-US" b="true" sz="3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475089"/>
            <a:ext cx="522888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CATEGORICAL COLUMNS (6):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6040" y="6075931"/>
            <a:ext cx="917351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`</a:t>
            </a: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TITLE`, `BRAND`, `CATEGORY`, `SUB_CATEGORY`, `GIFT`, `BESTSELLER`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086216"/>
            <a:ext cx="522888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NUM</a:t>
            </a:r>
            <a:r>
              <a:rPr lang="en-US" b="true" sz="2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ERICAL COLUMNS (4):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6207" y="7641270"/>
            <a:ext cx="948275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`MRP` (</a:t>
            </a: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INT64), `DISCOUNT_PERCENT`, `AFTER_DISCOUNT_PRICE`, `REVIEW_COUNTS` (FLOAT64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07570" y="-1397254"/>
            <a:ext cx="4012975" cy="3852456"/>
          </a:xfrm>
          <a:custGeom>
            <a:avLst/>
            <a:gdLst/>
            <a:ahLst/>
            <a:cxnLst/>
            <a:rect r="r" b="b" t="t" l="l"/>
            <a:pathLst>
              <a:path h="3852456" w="4012975">
                <a:moveTo>
                  <a:pt x="0" y="0"/>
                </a:moveTo>
                <a:lnTo>
                  <a:pt x="4012976" y="0"/>
                </a:lnTo>
                <a:lnTo>
                  <a:pt x="4012976" y="3852456"/>
                </a:lnTo>
                <a:lnTo>
                  <a:pt x="0" y="3852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4397" y="8329259"/>
            <a:ext cx="3832003" cy="2763832"/>
          </a:xfrm>
          <a:custGeom>
            <a:avLst/>
            <a:gdLst/>
            <a:ahLst/>
            <a:cxnLst/>
            <a:rect r="r" b="b" t="t" l="l"/>
            <a:pathLst>
              <a:path h="2763832" w="3832003">
                <a:moveTo>
                  <a:pt x="0" y="0"/>
                </a:moveTo>
                <a:lnTo>
                  <a:pt x="3832003" y="0"/>
                </a:lnTo>
                <a:lnTo>
                  <a:pt x="3832003" y="2763833"/>
                </a:lnTo>
                <a:lnTo>
                  <a:pt x="0" y="276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70669" y="2059330"/>
            <a:ext cx="7069730" cy="6168339"/>
          </a:xfrm>
          <a:custGeom>
            <a:avLst/>
            <a:gdLst/>
            <a:ahLst/>
            <a:cxnLst/>
            <a:rect r="r" b="b" t="t" l="l"/>
            <a:pathLst>
              <a:path h="6168339" w="7069730">
                <a:moveTo>
                  <a:pt x="0" y="0"/>
                </a:moveTo>
                <a:lnTo>
                  <a:pt x="7069729" y="0"/>
                </a:lnTo>
                <a:lnTo>
                  <a:pt x="7069729" y="6168340"/>
                </a:lnTo>
                <a:lnTo>
                  <a:pt x="0" y="616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7131576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0"/>
              </a:lnSpc>
            </a:pPr>
            <a:r>
              <a:rPr lang="en-US" b="true" sz="4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CLEANING: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0858" y="2609360"/>
            <a:ext cx="9271198" cy="165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924" indent="-259462" lvl="1">
              <a:lnSpc>
                <a:spcPts val="3364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Rows (Entries): 5422</a:t>
            </a:r>
          </a:p>
          <a:p>
            <a:pPr algn="l" marL="518924" indent="-259462" lvl="1">
              <a:lnSpc>
                <a:spcPts val="3364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Columns: 10</a:t>
            </a:r>
          </a:p>
          <a:p>
            <a:pPr algn="l" marL="518924" indent="-259462" lvl="1">
              <a:lnSpc>
                <a:spcPts val="3364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Memory Usage: Approximately 466.0 KB</a:t>
            </a:r>
          </a:p>
          <a:p>
            <a:pPr algn="l">
              <a:lnSpc>
                <a:spcPts val="336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43551"/>
            <a:ext cx="727149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ataset Structure Summary: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0858" y="4740013"/>
            <a:ext cx="8799811" cy="165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Object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(Categorical): 6 columns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Integer (int64): 1 column → Mrp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Float(float64):3columns→Discount_Percent, After_Discount_Price, Review_Counts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22769"/>
            <a:ext cx="727149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Types Breakdown: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0858" y="7236514"/>
            <a:ext cx="6616422" cy="165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Bran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d: 308 missing entries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Discount_Percent: 1177 missing entries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After_Discount_Price: 1177 missing entries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Review_Counts: 260 missing entries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70705"/>
            <a:ext cx="713157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Columns</a:t>
            </a: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with Missing Data: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73903" y="7996748"/>
            <a:ext cx="4012975" cy="3852456"/>
          </a:xfrm>
          <a:custGeom>
            <a:avLst/>
            <a:gdLst/>
            <a:ahLst/>
            <a:cxnLst/>
            <a:rect r="r" b="b" t="t" l="l"/>
            <a:pathLst>
              <a:path h="3852456" w="4012975">
                <a:moveTo>
                  <a:pt x="0" y="0"/>
                </a:moveTo>
                <a:lnTo>
                  <a:pt x="4012975" y="0"/>
                </a:lnTo>
                <a:lnTo>
                  <a:pt x="4012975" y="3852456"/>
                </a:lnTo>
                <a:lnTo>
                  <a:pt x="0" y="3852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9751" y="-1097634"/>
            <a:ext cx="2001500" cy="3490989"/>
          </a:xfrm>
          <a:custGeom>
            <a:avLst/>
            <a:gdLst/>
            <a:ahLst/>
            <a:cxnLst/>
            <a:rect r="r" b="b" t="t" l="l"/>
            <a:pathLst>
              <a:path h="3490989" w="2001500">
                <a:moveTo>
                  <a:pt x="0" y="0"/>
                </a:moveTo>
                <a:lnTo>
                  <a:pt x="2001500" y="0"/>
                </a:lnTo>
                <a:lnTo>
                  <a:pt x="2001500" y="3490989"/>
                </a:lnTo>
                <a:lnTo>
                  <a:pt x="0" y="349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4818" y="-756935"/>
            <a:ext cx="2989321" cy="2478419"/>
          </a:xfrm>
          <a:custGeom>
            <a:avLst/>
            <a:gdLst/>
            <a:ahLst/>
            <a:cxnLst/>
            <a:rect r="r" b="b" t="t" l="l"/>
            <a:pathLst>
              <a:path h="2478419" w="2989321">
                <a:moveTo>
                  <a:pt x="0" y="0"/>
                </a:moveTo>
                <a:lnTo>
                  <a:pt x="2989321" y="0"/>
                </a:lnTo>
                <a:lnTo>
                  <a:pt x="2989321" y="2478420"/>
                </a:lnTo>
                <a:lnTo>
                  <a:pt x="0" y="2478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544228"/>
            <a:ext cx="6826650" cy="6229318"/>
          </a:xfrm>
          <a:custGeom>
            <a:avLst/>
            <a:gdLst/>
            <a:ahLst/>
            <a:cxnLst/>
            <a:rect r="r" b="b" t="t" l="l"/>
            <a:pathLst>
              <a:path h="6229318" w="6826650">
                <a:moveTo>
                  <a:pt x="0" y="0"/>
                </a:moveTo>
                <a:lnTo>
                  <a:pt x="6826650" y="0"/>
                </a:lnTo>
                <a:lnTo>
                  <a:pt x="6826650" y="6229318"/>
                </a:lnTo>
                <a:lnTo>
                  <a:pt x="0" y="6229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66529" y="2532982"/>
            <a:ext cx="6783222" cy="6240564"/>
          </a:xfrm>
          <a:custGeom>
            <a:avLst/>
            <a:gdLst/>
            <a:ahLst/>
            <a:cxnLst/>
            <a:rect r="r" b="b" t="t" l="l"/>
            <a:pathLst>
              <a:path h="6240564" w="6783222">
                <a:moveTo>
                  <a:pt x="0" y="0"/>
                </a:moveTo>
                <a:lnTo>
                  <a:pt x="6783222" y="0"/>
                </a:lnTo>
                <a:lnTo>
                  <a:pt x="6783222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342" y="952500"/>
            <a:ext cx="682700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UNIQUE</a:t>
            </a: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 BRANDS: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9175" y="952500"/>
            <a:ext cx="532507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UNIQUE C</a:t>
            </a: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ATEGORIES: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33597" cy="2616529"/>
          </a:xfrm>
          <a:custGeom>
            <a:avLst/>
            <a:gdLst/>
            <a:ahLst/>
            <a:cxnLst/>
            <a:rect r="r" b="b" t="t" l="l"/>
            <a:pathLst>
              <a:path h="2616529" w="933597">
                <a:moveTo>
                  <a:pt x="0" y="0"/>
                </a:moveTo>
                <a:lnTo>
                  <a:pt x="933597" y="0"/>
                </a:lnTo>
                <a:lnTo>
                  <a:pt x="933597" y="2616529"/>
                </a:lnTo>
                <a:lnTo>
                  <a:pt x="0" y="261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87166" y="-201917"/>
            <a:ext cx="1835990" cy="1762551"/>
          </a:xfrm>
          <a:custGeom>
            <a:avLst/>
            <a:gdLst/>
            <a:ahLst/>
            <a:cxnLst/>
            <a:rect r="r" b="b" t="t" l="l"/>
            <a:pathLst>
              <a:path h="1762551" w="1835990">
                <a:moveTo>
                  <a:pt x="0" y="0"/>
                </a:moveTo>
                <a:lnTo>
                  <a:pt x="1835991" y="0"/>
                </a:lnTo>
                <a:lnTo>
                  <a:pt x="1835991" y="1762550"/>
                </a:lnTo>
                <a:lnTo>
                  <a:pt x="0" y="1762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65327" y="8484923"/>
            <a:ext cx="4197848" cy="4690333"/>
          </a:xfrm>
          <a:custGeom>
            <a:avLst/>
            <a:gdLst/>
            <a:ahLst/>
            <a:cxnLst/>
            <a:rect r="r" b="b" t="t" l="l"/>
            <a:pathLst>
              <a:path h="4690333" w="4197848">
                <a:moveTo>
                  <a:pt x="0" y="0"/>
                </a:moveTo>
                <a:lnTo>
                  <a:pt x="4197848" y="0"/>
                </a:lnTo>
                <a:lnTo>
                  <a:pt x="4197848" y="4690333"/>
                </a:lnTo>
                <a:lnTo>
                  <a:pt x="0" y="4690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46194" y="8484923"/>
            <a:ext cx="3859326" cy="3010274"/>
          </a:xfrm>
          <a:custGeom>
            <a:avLst/>
            <a:gdLst/>
            <a:ahLst/>
            <a:cxnLst/>
            <a:rect r="r" b="b" t="t" l="l"/>
            <a:pathLst>
              <a:path h="3010274" w="3859326">
                <a:moveTo>
                  <a:pt x="0" y="0"/>
                </a:moveTo>
                <a:lnTo>
                  <a:pt x="3859326" y="0"/>
                </a:lnTo>
                <a:lnTo>
                  <a:pt x="3859326" y="3010275"/>
                </a:lnTo>
                <a:lnTo>
                  <a:pt x="0" y="3010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3597" y="2319574"/>
            <a:ext cx="16776461" cy="6165350"/>
          </a:xfrm>
          <a:custGeom>
            <a:avLst/>
            <a:gdLst/>
            <a:ahLst/>
            <a:cxnLst/>
            <a:rect r="r" b="b" t="t" l="l"/>
            <a:pathLst>
              <a:path h="6165350" w="16776461">
                <a:moveTo>
                  <a:pt x="0" y="0"/>
                </a:moveTo>
                <a:lnTo>
                  <a:pt x="16776462" y="0"/>
                </a:lnTo>
                <a:lnTo>
                  <a:pt x="16776462" y="6165349"/>
                </a:lnTo>
                <a:lnTo>
                  <a:pt x="0" y="616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2565" y="465881"/>
            <a:ext cx="1979912" cy="1853693"/>
          </a:xfrm>
          <a:custGeom>
            <a:avLst/>
            <a:gdLst/>
            <a:ahLst/>
            <a:cxnLst/>
            <a:rect r="r" b="b" t="t" l="l"/>
            <a:pathLst>
              <a:path h="1853693" w="1979912">
                <a:moveTo>
                  <a:pt x="0" y="0"/>
                </a:moveTo>
                <a:lnTo>
                  <a:pt x="1979912" y="0"/>
                </a:lnTo>
                <a:lnTo>
                  <a:pt x="1979912" y="1853693"/>
                </a:lnTo>
                <a:lnTo>
                  <a:pt x="0" y="1853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39667" y="9010180"/>
            <a:ext cx="2180719" cy="1819909"/>
          </a:xfrm>
          <a:custGeom>
            <a:avLst/>
            <a:gdLst/>
            <a:ahLst/>
            <a:cxnLst/>
            <a:rect r="r" b="b" t="t" l="l"/>
            <a:pathLst>
              <a:path h="1819909" w="2180719">
                <a:moveTo>
                  <a:pt x="0" y="0"/>
                </a:moveTo>
                <a:lnTo>
                  <a:pt x="2180719" y="0"/>
                </a:lnTo>
                <a:lnTo>
                  <a:pt x="2180719" y="1819910"/>
                </a:lnTo>
                <a:lnTo>
                  <a:pt x="0" y="1819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75785" y="673538"/>
            <a:ext cx="95364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5 ENTRIES IN SKIN CARE: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1397" y="336632"/>
            <a:ext cx="1643613" cy="1980257"/>
          </a:xfrm>
          <a:custGeom>
            <a:avLst/>
            <a:gdLst/>
            <a:ahLst/>
            <a:cxnLst/>
            <a:rect r="r" b="b" t="t" l="l"/>
            <a:pathLst>
              <a:path h="1980257" w="1643613">
                <a:moveTo>
                  <a:pt x="0" y="0"/>
                </a:moveTo>
                <a:lnTo>
                  <a:pt x="1643613" y="0"/>
                </a:lnTo>
                <a:lnTo>
                  <a:pt x="1643613" y="1980257"/>
                </a:lnTo>
                <a:lnTo>
                  <a:pt x="0" y="198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33515" y="8686155"/>
            <a:ext cx="1873329" cy="1600845"/>
          </a:xfrm>
          <a:custGeom>
            <a:avLst/>
            <a:gdLst/>
            <a:ahLst/>
            <a:cxnLst/>
            <a:rect r="r" b="b" t="t" l="l"/>
            <a:pathLst>
              <a:path h="1600845" w="1873329">
                <a:moveTo>
                  <a:pt x="0" y="0"/>
                </a:moveTo>
                <a:lnTo>
                  <a:pt x="1873329" y="0"/>
                </a:lnTo>
                <a:lnTo>
                  <a:pt x="1873329" y="1600845"/>
                </a:lnTo>
                <a:lnTo>
                  <a:pt x="0" y="1600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48447" y="336632"/>
            <a:ext cx="1654655" cy="2111508"/>
          </a:xfrm>
          <a:custGeom>
            <a:avLst/>
            <a:gdLst/>
            <a:ahLst/>
            <a:cxnLst/>
            <a:rect r="r" b="b" t="t" l="l"/>
            <a:pathLst>
              <a:path h="2111508" w="1654655">
                <a:moveTo>
                  <a:pt x="0" y="0"/>
                </a:moveTo>
                <a:lnTo>
                  <a:pt x="1654655" y="0"/>
                </a:lnTo>
                <a:lnTo>
                  <a:pt x="1654655" y="2111508"/>
                </a:lnTo>
                <a:lnTo>
                  <a:pt x="0" y="2111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48140"/>
            <a:ext cx="16230600" cy="6106763"/>
          </a:xfrm>
          <a:custGeom>
            <a:avLst/>
            <a:gdLst/>
            <a:ahLst/>
            <a:cxnLst/>
            <a:rect r="r" b="b" t="t" l="l"/>
            <a:pathLst>
              <a:path h="6106763" w="16230600">
                <a:moveTo>
                  <a:pt x="0" y="0"/>
                </a:moveTo>
                <a:lnTo>
                  <a:pt x="16230600" y="0"/>
                </a:lnTo>
                <a:lnTo>
                  <a:pt x="16230600" y="6106764"/>
                </a:lnTo>
                <a:lnTo>
                  <a:pt x="0" y="61067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44353" y="933450"/>
            <a:ext cx="95992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5 ENTRIES IN H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AIR CARE: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31396"/>
            <a:ext cx="16230600" cy="6715411"/>
          </a:xfrm>
          <a:custGeom>
            <a:avLst/>
            <a:gdLst/>
            <a:ahLst/>
            <a:cxnLst/>
            <a:rect r="r" b="b" t="t" l="l"/>
            <a:pathLst>
              <a:path h="6715411" w="16230600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6110" y="526868"/>
            <a:ext cx="1378054" cy="1795510"/>
          </a:xfrm>
          <a:custGeom>
            <a:avLst/>
            <a:gdLst/>
            <a:ahLst/>
            <a:cxnLst/>
            <a:rect r="r" b="b" t="t" l="l"/>
            <a:pathLst>
              <a:path h="1795510" w="1378054">
                <a:moveTo>
                  <a:pt x="0" y="0"/>
                </a:moveTo>
                <a:lnTo>
                  <a:pt x="1378054" y="0"/>
                </a:lnTo>
                <a:lnTo>
                  <a:pt x="1378054" y="1795510"/>
                </a:lnTo>
                <a:lnTo>
                  <a:pt x="0" y="1795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3541" y="8923114"/>
            <a:ext cx="750317" cy="1240193"/>
          </a:xfrm>
          <a:custGeom>
            <a:avLst/>
            <a:gdLst/>
            <a:ahLst/>
            <a:cxnLst/>
            <a:rect r="r" b="b" t="t" l="l"/>
            <a:pathLst>
              <a:path h="1240193" w="750317">
                <a:moveTo>
                  <a:pt x="0" y="0"/>
                </a:moveTo>
                <a:lnTo>
                  <a:pt x="750318" y="0"/>
                </a:lnTo>
                <a:lnTo>
                  <a:pt x="750318" y="1240193"/>
                </a:lnTo>
                <a:lnTo>
                  <a:pt x="0" y="124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09152" y="535886"/>
            <a:ext cx="1553116" cy="1795510"/>
          </a:xfrm>
          <a:custGeom>
            <a:avLst/>
            <a:gdLst/>
            <a:ahLst/>
            <a:cxnLst/>
            <a:rect r="r" b="b" t="t" l="l"/>
            <a:pathLst>
              <a:path h="1795510" w="1553116">
                <a:moveTo>
                  <a:pt x="0" y="0"/>
                </a:moveTo>
                <a:lnTo>
                  <a:pt x="1553116" y="0"/>
                </a:lnTo>
                <a:lnTo>
                  <a:pt x="1553116" y="1795510"/>
                </a:lnTo>
                <a:lnTo>
                  <a:pt x="0" y="1795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24218" y="933450"/>
            <a:ext cx="98395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5 ENTRIES IN BODY CARE: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A6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5595" y="2338248"/>
            <a:ext cx="14616810" cy="6248686"/>
          </a:xfrm>
          <a:custGeom>
            <a:avLst/>
            <a:gdLst/>
            <a:ahLst/>
            <a:cxnLst/>
            <a:rect r="r" b="b" t="t" l="l"/>
            <a:pathLst>
              <a:path h="6248686" w="14616810">
                <a:moveTo>
                  <a:pt x="0" y="0"/>
                </a:moveTo>
                <a:lnTo>
                  <a:pt x="14616810" y="0"/>
                </a:lnTo>
                <a:lnTo>
                  <a:pt x="14616810" y="6248686"/>
                </a:lnTo>
                <a:lnTo>
                  <a:pt x="0" y="624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4989" y="593730"/>
            <a:ext cx="1370052" cy="1233047"/>
          </a:xfrm>
          <a:custGeom>
            <a:avLst/>
            <a:gdLst/>
            <a:ahLst/>
            <a:cxnLst/>
            <a:rect r="r" b="b" t="t" l="l"/>
            <a:pathLst>
              <a:path h="1233047" w="1370052">
                <a:moveTo>
                  <a:pt x="0" y="0"/>
                </a:moveTo>
                <a:lnTo>
                  <a:pt x="1370051" y="0"/>
                </a:lnTo>
                <a:lnTo>
                  <a:pt x="1370051" y="1233047"/>
                </a:lnTo>
                <a:lnTo>
                  <a:pt x="0" y="1233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88896" y="593730"/>
            <a:ext cx="1358729" cy="1233047"/>
          </a:xfrm>
          <a:custGeom>
            <a:avLst/>
            <a:gdLst/>
            <a:ahLst/>
            <a:cxnLst/>
            <a:rect r="r" b="b" t="t" l="l"/>
            <a:pathLst>
              <a:path h="1233047" w="1358729">
                <a:moveTo>
                  <a:pt x="0" y="0"/>
                </a:moveTo>
                <a:lnTo>
                  <a:pt x="1358729" y="0"/>
                </a:lnTo>
                <a:lnTo>
                  <a:pt x="1358729" y="1233047"/>
                </a:lnTo>
                <a:lnTo>
                  <a:pt x="0" y="1233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2961" y="8586934"/>
            <a:ext cx="1705039" cy="1517484"/>
          </a:xfrm>
          <a:custGeom>
            <a:avLst/>
            <a:gdLst/>
            <a:ahLst/>
            <a:cxnLst/>
            <a:rect r="r" b="b" t="t" l="l"/>
            <a:pathLst>
              <a:path h="1517484" w="1705039">
                <a:moveTo>
                  <a:pt x="0" y="0"/>
                </a:moveTo>
                <a:lnTo>
                  <a:pt x="1705039" y="0"/>
                </a:lnTo>
                <a:lnTo>
                  <a:pt x="1705039" y="1517484"/>
                </a:lnTo>
                <a:lnTo>
                  <a:pt x="0" y="1517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74879" y="933450"/>
            <a:ext cx="97382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5 ENTRIES IN B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ABY CARE: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DAGvdm7pupA</dc:identifier>
  <dcterms:modified xsi:type="dcterms:W3CDTF">2011-08-01T06:04:30Z</dcterms:modified>
  <cp:revision>1</cp:revision>
  <dc:title>shyam kumar</dc:title>
</cp:coreProperties>
</file>